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  <p:sldMasterId id="2147483684" r:id="rId2"/>
  </p:sldMasterIdLst>
  <p:notesMasterIdLst>
    <p:notesMasterId r:id="rId23"/>
  </p:notesMasterIdLst>
  <p:sldIdLst>
    <p:sldId id="503" r:id="rId3"/>
    <p:sldId id="482" r:id="rId4"/>
    <p:sldId id="483" r:id="rId5"/>
    <p:sldId id="484" r:id="rId6"/>
    <p:sldId id="487" r:id="rId7"/>
    <p:sldId id="485" r:id="rId8"/>
    <p:sldId id="486" r:id="rId9"/>
    <p:sldId id="488" r:id="rId10"/>
    <p:sldId id="490" r:id="rId11"/>
    <p:sldId id="489" r:id="rId12"/>
    <p:sldId id="491" r:id="rId13"/>
    <p:sldId id="492" r:id="rId14"/>
    <p:sldId id="494" r:id="rId15"/>
    <p:sldId id="493" r:id="rId16"/>
    <p:sldId id="495" r:id="rId17"/>
    <p:sldId id="496" r:id="rId18"/>
    <p:sldId id="498" r:id="rId19"/>
    <p:sldId id="497" r:id="rId20"/>
    <p:sldId id="459" r:id="rId21"/>
    <p:sldId id="460" r:id="rId22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0000"/>
    <a:srgbClr val="0000FF"/>
    <a:srgbClr val="CC0099"/>
    <a:srgbClr val="008000"/>
    <a:srgbClr val="FF3399"/>
    <a:srgbClr val="A568D2"/>
    <a:srgbClr val="FF66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4" autoAdjust="0"/>
    <p:restoredTop sz="94660"/>
  </p:normalViewPr>
  <p:slideViewPr>
    <p:cSldViewPr>
      <p:cViewPr varScale="1">
        <p:scale>
          <a:sx n="82" d="100"/>
          <a:sy n="82" d="100"/>
        </p:scale>
        <p:origin x="144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D43D3-F0CA-44ED-809C-306713C73FF2}" type="datetimeFigureOut">
              <a:rPr lang="zh-CN" altLang="en-US" smtClean="0"/>
              <a:pPr/>
              <a:t>2018/11/22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3D4F0-8805-4D8E-98CD-89E9B521B8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C60342-C719-4484-9242-EBF9999688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4DEE844-92F9-4EF4-8170-DEFE069858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0F6060E-4DCA-45FA-8FEF-9BBF9548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F4A74E-96C2-41DE-AD90-BAA3A776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EBEDB7-738D-462D-A0CE-762F24F80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608534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B4AD4A-0C81-48C9-8DCC-8E8D0479C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E12E49A-71D7-4F35-9437-0831BA171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57EA5B-5D20-4507-83C1-9F0D0C6A7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29417D-BD83-438B-B3A4-585F4557B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6D06B5B-CE1D-4EC8-8BF1-69D3DE4A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182270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39CB7CC-E5D7-4D8E-AFC6-7282A1D352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F159A5-68A9-4F7F-8455-F1AB959E62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3F8FEA-A14C-4082-846A-8E0C08FD3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E1E6C7-2D6B-4590-B42E-49FDF5BAB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59EDC2-0D59-49BC-BF17-69482A4E1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14043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C60342-C719-4484-9242-EBF9999688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4DEE844-92F9-4EF4-8170-DEFE069858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0F6060E-4DCA-45FA-8FEF-9BBF9548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F4A74E-96C2-41DE-AD90-BAA3A776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EBEDB7-738D-462D-A0CE-762F24F80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6971-1CCF-47E9-86AC-AEE0F18D58DA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333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FACF34-1EA6-4589-B757-AC22DC3D2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80AF42F-CC08-4D8E-9EF8-BF2D54357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17FBBF0-A5A4-4CA1-B516-93B891C53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926E81-EC4D-4DAE-99FF-F90C807C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DF7733-AD49-48C7-B4B7-9B5682A91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FED-DA55-4DDC-8CB2-00513B9F498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1662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25C49C-1ACF-4001-91BE-A13F52DBA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D16D394-1334-4D6A-A6F2-CF5EB8EA3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F478C9-00AB-47A9-AEC2-6EC15391E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547100-9D71-4CD2-BFC7-CD55D09CB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9E73FD-6A04-46A2-88F8-8652BC439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3E78-09C4-4F65-9B25-F3BA32A9661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0954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AEFA99-7D2B-426B-AF8D-88B35E304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987830B-8F35-4DE6-B43A-F1EAF8DCB9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B711430-42A8-43A1-9C74-20620E8569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41A098A-87A4-4130-8206-994EA9CA7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8BBE917-1513-4517-AE90-63F6BE5D6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9219C53-D959-4876-AE46-FF572F1C4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19AC-B74E-4CD3-BDBF-098B95A4343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2488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C18EF6-EA3A-442C-B600-329C426CF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E32E559-40AC-4847-B722-D00C51AB3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459FB55-E5F7-4ECB-A384-53B10DDEB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0E9BD5F-C53C-4BD9-BF52-09AADDFF64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120EBC6-CEC3-4526-AB2C-60C883C703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F47B922-DE4F-4B9A-A841-8D74E297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E85C5D2-27F7-487D-9249-AC0CCD0F7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1DE0118-0637-4EB8-B15A-7B115079F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2C15-6B66-4014-A471-AF777A6D0BA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5967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60D9F0-244A-4178-A759-40AEF7D58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39A50C4-910E-4BDF-AB5F-9247C4AA7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919ADA9-97BD-43BF-83A8-5C4F4EA94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65208C4-BC18-45F0-947E-FF4FFC1B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E2EA3-1C86-427F-A1AE-5230F7C14B8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6103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26B2BCD-89E1-4715-BA8B-6522012D7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D0EF85B-3F31-4519-BEC8-03E330500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3F5AF14-73A7-4C4D-82F0-BBB5D6A45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780E5-72B2-4094-819F-E093B4422F4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750873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1A4DE8-47D9-4407-BA32-D3B09EF2C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3ED8D8D-371D-455D-AA8D-C522E50D2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75E82D2-2728-4BE6-8A7D-CAA00B679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CFB5096-56B5-491B-9458-2D97CBF14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6341FCC-5050-4590-8761-28ACD2F06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C863F9-B152-427D-876C-BBB7660FF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AB88B-144E-406D-AD28-2831F2CDF76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3638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FACF34-1EA6-4589-B757-AC22DC3D2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80AF42F-CC08-4D8E-9EF8-BF2D54357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17FBBF0-A5A4-4CA1-B516-93B891C53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926E81-EC4D-4DAE-99FF-F90C807C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DF7733-AD49-48C7-B4B7-9B5682A91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164037"/>
      </p:ext>
    </p:extLst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65F517-46E7-4088-92A0-70980A86E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617EABC-9D39-43E6-929D-FADB474B1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D131375-85D9-400D-B203-00BC06742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0936854-E90E-4DC6-9DA8-4B3416FAE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CA0A3F-A717-4986-89F0-1E8971688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7B1EA7E-238B-466E-84F8-9F602EF3D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DC7C-24E0-4686-A387-9AB6DC17532F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57983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B4AD4A-0C81-48C9-8DCC-8E8D0479C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E12E49A-71D7-4F35-9437-0831BA171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57EA5B-5D20-4507-83C1-9F0D0C6A7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29417D-BD83-438B-B3A4-585F4557B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6D06B5B-CE1D-4EC8-8BF1-69D3DE4A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2C407-DECF-4B6C-A890-98FBDC1B5482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6827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39CB7CC-E5D7-4D8E-AFC6-7282A1D352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F159A5-68A9-4F7F-8455-F1AB959E62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3F8FEA-A14C-4082-846A-8E0C08FD3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E1E6C7-2D6B-4590-B42E-49FDF5BAB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59EDC2-0D59-49BC-BF17-69482A4E1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7F79-21BF-487B-BC7B-F20106F16B2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59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25C49C-1ACF-4001-91BE-A13F52DBA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D16D394-1334-4D6A-A6F2-CF5EB8EA3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F478C9-00AB-47A9-AEC2-6EC15391E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547100-9D71-4CD2-BFC7-CD55D09CB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9E73FD-6A04-46A2-88F8-8652BC439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17953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AEFA99-7D2B-426B-AF8D-88B35E304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987830B-8F35-4DE6-B43A-F1EAF8DCB9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B711430-42A8-43A1-9C74-20620E8569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41A098A-87A4-4130-8206-994EA9CA7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8BBE917-1513-4517-AE90-63F6BE5D6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9219C53-D959-4876-AE46-FF572F1C4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331348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C18EF6-EA3A-442C-B600-329C426CF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E32E559-40AC-4847-B722-D00C51AB3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459FB55-E5F7-4ECB-A384-53B10DDEB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0E9BD5F-C53C-4BD9-BF52-09AADDFF64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120EBC6-CEC3-4526-AB2C-60C883C703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F47B922-DE4F-4B9A-A841-8D74E297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E85C5D2-27F7-487D-9249-AC0CCD0F7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1DE0118-0637-4EB8-B15A-7B115079F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126967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60D9F0-244A-4178-A759-40AEF7D58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39A50C4-910E-4BDF-AB5F-9247C4AA7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919ADA9-97BD-43BF-83A8-5C4F4EA94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65208C4-BC18-45F0-947E-FF4FFC1B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298038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26B2BCD-89E1-4715-BA8B-6522012D7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D0EF85B-3F31-4519-BEC8-03E330500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3F5AF14-73A7-4C4D-82F0-BBB5D6A45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922279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1A4DE8-47D9-4407-BA32-D3B09EF2C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3ED8D8D-371D-455D-AA8D-C522E50D2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75E82D2-2728-4BE6-8A7D-CAA00B679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CFB5096-56B5-491B-9458-2D97CBF14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6341FCC-5050-4590-8761-28ACD2F06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C863F9-B152-427D-876C-BBB7660FF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206191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65F517-46E7-4088-92A0-70980A86E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617EABC-9D39-43E6-929D-FADB474B1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D131375-85D9-400D-B203-00BC06742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0936854-E90E-4DC6-9DA8-4B3416FAE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CA0A3F-A717-4986-89F0-1E8971688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7B1EA7E-238B-466E-84F8-9F602EF3D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eaLnBrk="1" fontAlgn="base" hangingPunct="1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569329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67045C2-0B13-421C-8D9D-0BA860498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A48F7A5-A995-4DC9-B4B1-E99576A54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60C96E-B499-44CB-9982-5D376CD22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C98ABA8-9EA4-4DA4-BB0A-9F8DFDA77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FA55F53-E482-44A7-BB14-9DB79CD0F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77F79-21BF-487B-BC7B-F20106F16B2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951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67045C2-0B13-421C-8D9D-0BA860498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A48F7A5-A995-4DC9-B4B1-E99576A54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60C96E-B499-44CB-9982-5D376CD22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C98ABA8-9EA4-4DA4-BB0A-9F8DFDA77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FA55F53-E482-44A7-BB14-9DB79CD0F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77F79-21BF-487B-BC7B-F20106F16B27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22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317" y="1232947"/>
            <a:ext cx="9144000" cy="31393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第二单元  位置与方向（二）</a:t>
            </a:r>
          </a:p>
          <a:p>
            <a:pPr algn="l"/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  根据路线图描述路线及</a:t>
            </a:r>
            <a:endParaRPr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根据描述绘制路线图</a:t>
            </a:r>
          </a:p>
          <a:p>
            <a:pPr algn="l"/>
            <a:endParaRPr lang="en-US" altLang="zh-CN" sz="1800" dirty="0"/>
          </a:p>
        </p:txBody>
      </p:sp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2"/>
          <p:cNvGrpSpPr/>
          <p:nvPr/>
        </p:nvGrpSpPr>
        <p:grpSpPr>
          <a:xfrm>
            <a:off x="1142976" y="980728"/>
            <a:ext cx="6505575" cy="2786082"/>
            <a:chOff x="1566887" y="1093791"/>
            <a:chExt cx="6505575" cy="2978151"/>
          </a:xfrm>
        </p:grpSpPr>
        <p:sp>
          <p:nvSpPr>
            <p:cNvPr id="11" name="AutoShape 55"/>
            <p:cNvSpPr>
              <a:spLocks noChangeArrowheads="1"/>
            </p:cNvSpPr>
            <p:nvPr/>
          </p:nvSpPr>
          <p:spPr bwMode="auto">
            <a:xfrm>
              <a:off x="1566887" y="1093791"/>
              <a:ext cx="6505575" cy="297815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FF99CC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组合 81"/>
            <p:cNvGrpSpPr/>
            <p:nvPr/>
          </p:nvGrpSpPr>
          <p:grpSpPr>
            <a:xfrm>
              <a:off x="2143112" y="1357298"/>
              <a:ext cx="5572160" cy="2428892"/>
              <a:chOff x="2143112" y="1357298"/>
              <a:chExt cx="5572160" cy="2428892"/>
            </a:xfrm>
          </p:grpSpPr>
          <p:sp>
            <p:nvSpPr>
              <p:cNvPr id="9" name="Line 52"/>
              <p:cNvSpPr>
                <a:spLocks noChangeShapeType="1"/>
              </p:cNvSpPr>
              <p:nvPr/>
            </p:nvSpPr>
            <p:spPr bwMode="auto">
              <a:xfrm flipV="1">
                <a:off x="2428864" y="2000240"/>
                <a:ext cx="0" cy="433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Text Box 53"/>
              <p:cNvSpPr txBox="1">
                <a:spLocks noChangeArrowheads="1"/>
              </p:cNvSpPr>
              <p:nvPr/>
            </p:nvSpPr>
            <p:spPr bwMode="auto">
              <a:xfrm>
                <a:off x="2143112" y="1500174"/>
                <a:ext cx="504825" cy="523220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/>
                  <a:t>北</a:t>
                </a:r>
              </a:p>
            </p:txBody>
          </p:sp>
          <p:sp>
            <p:nvSpPr>
              <p:cNvPr id="38" name="Line 105"/>
              <p:cNvSpPr>
                <a:spLocks noChangeShapeType="1"/>
              </p:cNvSpPr>
              <p:nvPr/>
            </p:nvSpPr>
            <p:spPr bwMode="auto">
              <a:xfrm>
                <a:off x="3462210" y="2787636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Line 106"/>
              <p:cNvSpPr>
                <a:spLocks noChangeShapeType="1"/>
              </p:cNvSpPr>
              <p:nvPr/>
            </p:nvSpPr>
            <p:spPr bwMode="auto">
              <a:xfrm rot="16200000">
                <a:off x="3465115" y="2819386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" name="Group 128"/>
              <p:cNvGrpSpPr/>
              <p:nvPr/>
            </p:nvGrpSpPr>
            <p:grpSpPr bwMode="auto">
              <a:xfrm rot="3572329">
                <a:off x="5588316" y="2492163"/>
                <a:ext cx="1516482" cy="76200"/>
                <a:chOff x="3431" y="3107"/>
                <a:chExt cx="925" cy="48"/>
              </a:xfrm>
            </p:grpSpPr>
            <p:grpSp>
              <p:nvGrpSpPr>
                <p:cNvPr id="7" name="Group 126"/>
                <p:cNvGrpSpPr/>
                <p:nvPr/>
              </p:nvGrpSpPr>
              <p:grpSpPr bwMode="auto">
                <a:xfrm>
                  <a:off x="3446" y="3107"/>
                  <a:ext cx="910" cy="45"/>
                  <a:chOff x="3446" y="3107"/>
                  <a:chExt cx="910" cy="45"/>
                </a:xfrm>
              </p:grpSpPr>
              <p:sp>
                <p:nvSpPr>
                  <p:cNvPr id="47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446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3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3145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8" name="Group 101"/>
                  <p:cNvGrpSpPr/>
                  <p:nvPr/>
                </p:nvGrpSpPr>
                <p:grpSpPr bwMode="auto">
                  <a:xfrm>
                    <a:off x="3905" y="3107"/>
                    <a:ext cx="227" cy="45"/>
                    <a:chOff x="3905" y="3107"/>
                    <a:chExt cx="227" cy="45"/>
                  </a:xfrm>
                </p:grpSpPr>
                <p:sp>
                  <p:nvSpPr>
                    <p:cNvPr id="5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2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07"/>
                      <a:ext cx="0" cy="4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0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4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4" name="Text Box 121"/>
              <p:cNvSpPr txBox="1">
                <a:spLocks noChangeArrowheads="1"/>
              </p:cNvSpPr>
              <p:nvPr/>
            </p:nvSpPr>
            <p:spPr bwMode="auto">
              <a:xfrm>
                <a:off x="2285984" y="2285992"/>
                <a:ext cx="2062415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小红家</a:t>
                </a:r>
              </a:p>
            </p:txBody>
          </p:sp>
          <p:sp>
            <p:nvSpPr>
              <p:cNvPr id="73" name="Text Box 123"/>
              <p:cNvSpPr txBox="1">
                <a:spLocks noChangeArrowheads="1"/>
              </p:cNvSpPr>
              <p:nvPr/>
            </p:nvSpPr>
            <p:spPr bwMode="auto">
              <a:xfrm>
                <a:off x="4316774" y="2500306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30°</a:t>
                </a:r>
              </a:p>
            </p:txBody>
          </p:sp>
          <p:sp>
            <p:nvSpPr>
              <p:cNvPr id="22" name="Arc 122"/>
              <p:cNvSpPr/>
              <p:nvPr/>
            </p:nvSpPr>
            <p:spPr bwMode="auto">
              <a:xfrm rot="3201461">
                <a:off x="4226819" y="2671101"/>
                <a:ext cx="113218" cy="868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" name="Line 105"/>
              <p:cNvSpPr>
                <a:spLocks noChangeShapeType="1"/>
              </p:cNvSpPr>
              <p:nvPr/>
            </p:nvSpPr>
            <p:spPr bwMode="auto">
              <a:xfrm>
                <a:off x="5386007" y="1874823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Line 106"/>
              <p:cNvSpPr>
                <a:spLocks noChangeShapeType="1"/>
              </p:cNvSpPr>
              <p:nvPr/>
            </p:nvSpPr>
            <p:spPr bwMode="auto">
              <a:xfrm rot="16200000">
                <a:off x="5388912" y="1906573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Line 87"/>
              <p:cNvSpPr>
                <a:spLocks noChangeShapeType="1"/>
              </p:cNvSpPr>
              <p:nvPr/>
            </p:nvSpPr>
            <p:spPr bwMode="auto">
              <a:xfrm>
                <a:off x="6171825" y="3224215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Line 88"/>
              <p:cNvSpPr>
                <a:spLocks noChangeShapeType="1"/>
              </p:cNvSpPr>
              <p:nvPr/>
            </p:nvSpPr>
            <p:spPr bwMode="auto">
              <a:xfrm rot="16200000">
                <a:off x="6174730" y="3246440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2" name="Group 128"/>
              <p:cNvGrpSpPr/>
              <p:nvPr/>
            </p:nvGrpSpPr>
            <p:grpSpPr bwMode="auto">
              <a:xfrm rot="20116941">
                <a:off x="3872010" y="2224496"/>
                <a:ext cx="2126882" cy="133265"/>
                <a:chOff x="3431" y="3101"/>
                <a:chExt cx="701" cy="54"/>
              </a:xfrm>
            </p:grpSpPr>
            <p:grpSp>
              <p:nvGrpSpPr>
                <p:cNvPr id="13" name="Group 127"/>
                <p:cNvGrpSpPr/>
                <p:nvPr/>
              </p:nvGrpSpPr>
              <p:grpSpPr bwMode="auto">
                <a:xfrm>
                  <a:off x="3446" y="3101"/>
                  <a:ext cx="686" cy="51"/>
                  <a:chOff x="3446" y="3101"/>
                  <a:chExt cx="686" cy="51"/>
                </a:xfrm>
              </p:grpSpPr>
              <p:grpSp>
                <p:nvGrpSpPr>
                  <p:cNvPr id="18" name="Group 126"/>
                  <p:cNvGrpSpPr/>
                  <p:nvPr/>
                </p:nvGrpSpPr>
                <p:grpSpPr bwMode="auto">
                  <a:xfrm>
                    <a:off x="3446" y="3107"/>
                    <a:ext cx="686" cy="45"/>
                    <a:chOff x="3446" y="3107"/>
                    <a:chExt cx="686" cy="45"/>
                  </a:xfrm>
                </p:grpSpPr>
                <p:sp>
                  <p:nvSpPr>
                    <p:cNvPr id="65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46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19" name="Group 101"/>
                    <p:cNvGrpSpPr/>
                    <p:nvPr/>
                  </p:nvGrpSpPr>
                  <p:grpSpPr bwMode="auto">
                    <a:xfrm>
                      <a:off x="3905" y="3107"/>
                      <a:ext cx="227" cy="45"/>
                      <a:chOff x="3905" y="3107"/>
                      <a:chExt cx="227" cy="45"/>
                    </a:xfrm>
                  </p:grpSpPr>
                  <p:sp>
                    <p:nvSpPr>
                      <p:cNvPr id="69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46"/>
                        <a:ext cx="227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70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07"/>
                        <a:ext cx="0" cy="45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68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64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01"/>
                    <a:ext cx="0" cy="45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62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4" name="Text Box 123"/>
              <p:cNvSpPr txBox="1">
                <a:spLocks noChangeArrowheads="1"/>
              </p:cNvSpPr>
              <p:nvPr/>
            </p:nvSpPr>
            <p:spPr bwMode="auto">
              <a:xfrm>
                <a:off x="5500694" y="1978215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60°</a:t>
                </a:r>
              </a:p>
            </p:txBody>
          </p:sp>
          <p:sp>
            <p:nvSpPr>
              <p:cNvPr id="75" name="Arc 122"/>
              <p:cNvSpPr/>
              <p:nvPr/>
            </p:nvSpPr>
            <p:spPr bwMode="auto">
              <a:xfrm rot="11467931">
                <a:off x="5806227" y="1939211"/>
                <a:ext cx="116040" cy="8438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" name="Text Box 123"/>
              <p:cNvSpPr txBox="1">
                <a:spLocks noChangeArrowheads="1"/>
              </p:cNvSpPr>
              <p:nvPr/>
            </p:nvSpPr>
            <p:spPr bwMode="auto">
              <a:xfrm rot="3233948">
                <a:off x="5816972" y="2263967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35°</a:t>
                </a:r>
              </a:p>
            </p:txBody>
          </p:sp>
          <p:sp>
            <p:nvSpPr>
              <p:cNvPr id="77" name="Arc 122"/>
              <p:cNvSpPr/>
              <p:nvPr/>
            </p:nvSpPr>
            <p:spPr bwMode="auto">
              <a:xfrm rot="9117195">
                <a:off x="5935200" y="2096526"/>
                <a:ext cx="119382" cy="5481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" name="Text Box 123"/>
              <p:cNvSpPr txBox="1">
                <a:spLocks noChangeArrowheads="1"/>
              </p:cNvSpPr>
              <p:nvPr/>
            </p:nvSpPr>
            <p:spPr bwMode="auto">
              <a:xfrm>
                <a:off x="6072198" y="2928934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55°</a:t>
                </a:r>
              </a:p>
            </p:txBody>
          </p:sp>
          <p:sp>
            <p:nvSpPr>
              <p:cNvPr id="79" name="Arc 122"/>
              <p:cNvSpPr/>
              <p:nvPr/>
            </p:nvSpPr>
            <p:spPr bwMode="auto">
              <a:xfrm rot="15421194">
                <a:off x="6468675" y="3031690"/>
                <a:ext cx="175064" cy="13922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" name="Text Box 121"/>
              <p:cNvSpPr txBox="1">
                <a:spLocks noChangeArrowheads="1"/>
              </p:cNvSpPr>
              <p:nvPr/>
            </p:nvSpPr>
            <p:spPr bwMode="auto">
              <a:xfrm>
                <a:off x="6572264" y="2714620"/>
                <a:ext cx="1143008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学校</a:t>
                </a:r>
              </a:p>
            </p:txBody>
          </p:sp>
          <p:sp>
            <p:nvSpPr>
              <p:cNvPr id="81" name="Text Box 121"/>
              <p:cNvSpPr txBox="1">
                <a:spLocks noChangeArrowheads="1"/>
              </p:cNvSpPr>
              <p:nvPr/>
            </p:nvSpPr>
            <p:spPr bwMode="auto">
              <a:xfrm>
                <a:off x="4786314" y="1357298"/>
                <a:ext cx="1357322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广场</a:t>
                </a:r>
              </a:p>
            </p:txBody>
          </p:sp>
        </p:grpSp>
      </p:grpSp>
      <p:sp>
        <p:nvSpPr>
          <p:cNvPr id="66" name="TextBox 65"/>
          <p:cNvSpPr txBox="1"/>
          <p:nvPr/>
        </p:nvSpPr>
        <p:spPr>
          <a:xfrm>
            <a:off x="827584" y="4143380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通过观察，你发现了什么？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71600" y="4869160"/>
            <a:ext cx="7272808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观察发现：有两个观测点（观测点变化了），从哪里出发，哪里就是观测点，就在哪里画方向标。</a:t>
            </a: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284984"/>
            <a:ext cx="936104" cy="3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711598" y="764704"/>
            <a:ext cx="7432402" cy="10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0000FF"/>
                </a:solidFill>
              </a:rPr>
              <a:t>根据表格中的信息，同桌之间互相说一说每一段所走的方向和距离。</a:t>
            </a:r>
          </a:p>
        </p:txBody>
      </p:sp>
      <p:graphicFrame>
        <p:nvGraphicFramePr>
          <p:cNvPr id="55" name="表格 54"/>
          <p:cNvGraphicFramePr>
            <a:graphicFrameLocks noGrp="1"/>
          </p:cNvGraphicFramePr>
          <p:nvPr/>
        </p:nvGraphicFramePr>
        <p:xfrm>
          <a:off x="1100607" y="2057005"/>
          <a:ext cx="7143801" cy="180404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381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1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1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277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方向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路程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672">
                <a:tc>
                  <a:txBody>
                    <a:bodyPr/>
                    <a:lstStyle/>
                    <a:p>
                      <a:r>
                        <a:rPr lang="zh-CN" altLang="en-US" sz="2800" b="1" dirty="0"/>
                        <a:t>小红家    广场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东偏北</a:t>
                      </a:r>
                      <a:r>
                        <a:rPr lang="en-US" altLang="zh-CN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30°</a:t>
                      </a:r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300</a:t>
                      </a:r>
                      <a:r>
                        <a:rPr lang="zh-CN" altLang="en-US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米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211">
                <a:tc>
                  <a:txBody>
                    <a:bodyPr/>
                    <a:lstStyle/>
                    <a:p>
                      <a:r>
                        <a:rPr lang="zh-CN" altLang="en-US" sz="2800" b="1" dirty="0"/>
                        <a:t>广场     学校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南偏东</a:t>
                      </a:r>
                      <a:r>
                        <a:rPr lang="en-US" altLang="zh-CN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35°</a:t>
                      </a:r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200</a:t>
                      </a:r>
                      <a:r>
                        <a:rPr lang="zh-CN" altLang="en-US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米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61" name="直接箭头连接符 60"/>
          <p:cNvCxnSpPr/>
          <p:nvPr/>
        </p:nvCxnSpPr>
        <p:spPr bwMode="auto">
          <a:xfrm>
            <a:off x="2271164" y="2852936"/>
            <a:ext cx="428628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直接箭头连接符 62"/>
          <p:cNvCxnSpPr/>
          <p:nvPr/>
        </p:nvCxnSpPr>
        <p:spPr bwMode="auto">
          <a:xfrm>
            <a:off x="1907704" y="3571428"/>
            <a:ext cx="428628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971600" y="4158401"/>
            <a:ext cx="7200800" cy="15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路线描述：</a:t>
            </a:r>
            <a:r>
              <a:rPr lang="zh-CN" altLang="en-US" b="1" dirty="0">
                <a:solidFill>
                  <a:srgbClr val="FF00FF"/>
                </a:solidFill>
                <a:latin typeface="+mn-ea"/>
                <a:ea typeface="+mn-ea"/>
              </a:rPr>
              <a:t>从小红家出发，向东偏北</a:t>
            </a:r>
            <a:r>
              <a:rPr lang="en-US" altLang="zh-CN" b="1" dirty="0">
                <a:solidFill>
                  <a:srgbClr val="FF00FF"/>
                </a:solidFill>
                <a:latin typeface="+mn-ea"/>
                <a:ea typeface="+mn-ea"/>
              </a:rPr>
              <a:t>30°</a:t>
            </a:r>
            <a:r>
              <a:rPr lang="zh-CN" altLang="en-US" b="1" dirty="0">
                <a:solidFill>
                  <a:srgbClr val="FF00FF"/>
                </a:solidFill>
                <a:latin typeface="+mn-ea"/>
                <a:ea typeface="+mn-ea"/>
              </a:rPr>
              <a:t>方向走</a:t>
            </a:r>
            <a:r>
              <a:rPr lang="en-US" altLang="zh-CN" b="1" dirty="0">
                <a:solidFill>
                  <a:srgbClr val="FF00FF"/>
                </a:solidFill>
                <a:latin typeface="+mn-ea"/>
                <a:ea typeface="+mn-ea"/>
              </a:rPr>
              <a:t>300</a:t>
            </a:r>
            <a:r>
              <a:rPr lang="zh-CN" altLang="en-US" b="1" dirty="0">
                <a:solidFill>
                  <a:srgbClr val="FF00FF"/>
                </a:solidFill>
                <a:latin typeface="+mn-ea"/>
                <a:ea typeface="+mn-ea"/>
              </a:rPr>
              <a:t>米到达广场，再向</a:t>
            </a:r>
            <a:r>
              <a:rPr lang="zh-CN" altLang="en-US" b="1" dirty="0">
                <a:solidFill>
                  <a:srgbClr val="FF00FF"/>
                </a:solidFill>
                <a:latin typeface="+mn-ea"/>
              </a:rPr>
              <a:t>南偏东</a:t>
            </a:r>
            <a:r>
              <a:rPr lang="en-US" altLang="zh-CN" b="1" dirty="0">
                <a:solidFill>
                  <a:srgbClr val="FF00FF"/>
                </a:solidFill>
                <a:latin typeface="+mn-ea"/>
              </a:rPr>
              <a:t>35°</a:t>
            </a:r>
            <a:r>
              <a:rPr lang="zh-CN" altLang="en-US" b="1" dirty="0">
                <a:solidFill>
                  <a:srgbClr val="FF00FF"/>
                </a:solidFill>
                <a:latin typeface="+mn-ea"/>
              </a:rPr>
              <a:t>方向走</a:t>
            </a:r>
            <a:r>
              <a:rPr lang="en-US" altLang="zh-CN" b="1" dirty="0">
                <a:solidFill>
                  <a:srgbClr val="FF00FF"/>
                </a:solidFill>
                <a:latin typeface="+mn-ea"/>
              </a:rPr>
              <a:t>200</a:t>
            </a:r>
            <a:r>
              <a:rPr lang="zh-CN" altLang="en-US" b="1" dirty="0">
                <a:solidFill>
                  <a:srgbClr val="FF00FF"/>
                </a:solidFill>
                <a:latin typeface="+mn-ea"/>
              </a:rPr>
              <a:t>米到达学校。</a:t>
            </a:r>
            <a:endParaRPr lang="zh-CN" altLang="en-US" b="1" dirty="0">
              <a:solidFill>
                <a:srgbClr val="FF00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0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3275856" y="982469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00FF"/>
                </a:solidFill>
              </a:rPr>
              <a:t>回顾总结</a:t>
            </a:r>
          </a:p>
        </p:txBody>
      </p:sp>
      <p:pic>
        <p:nvPicPr>
          <p:cNvPr id="7" name="图片 6" descr="1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4114" y="2636912"/>
            <a:ext cx="2071702" cy="24288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46156" y="1825660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87824" y="2617748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一看起点在哪里。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55776" y="3409836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二看方向向哪里偏。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43808" y="420192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三看长度，看看有几个单位长度。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1"/>
          <p:cNvSpPr txBox="1">
            <a:spLocks noChangeArrowheads="1"/>
          </p:cNvSpPr>
          <p:nvPr/>
        </p:nvSpPr>
        <p:spPr bwMode="auto">
          <a:xfrm>
            <a:off x="1475656" y="548680"/>
            <a:ext cx="7456341" cy="1075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zh-CN" sz="2800" b="1" dirty="0"/>
              <a:t>此次台风的大致路径如下图。你能用自己的语言说说台风的移动路线吗？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674279"/>
            <a:ext cx="6912768" cy="254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99592" y="4279736"/>
            <a:ext cx="8208912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台风生成以后，先是沿正西方向移动了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540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</a:t>
            </a:r>
            <a:r>
              <a:rPr lang="zh-CN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，</a:t>
            </a:r>
          </a:p>
          <a:p>
            <a:pPr algn="l">
              <a:lnSpc>
                <a:spcPct val="120000"/>
              </a:lnSpc>
            </a:pPr>
            <a:r>
              <a:rPr lang="zh-CN" altLang="zh-CN" b="1" dirty="0">
                <a:solidFill>
                  <a:srgbClr val="FF0000"/>
                </a:solidFill>
                <a:latin typeface="+mn-ea"/>
                <a:ea typeface="+mn-ea"/>
              </a:rPr>
              <a:t>然后改变方向，向西偏北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30</a:t>
            </a:r>
            <a:r>
              <a:rPr lang="zh-CN" altLang="zh-CN" b="1" dirty="0">
                <a:solidFill>
                  <a:srgbClr val="FF0000"/>
                </a:solidFill>
                <a:latin typeface="+mn-ea"/>
                <a:ea typeface="+mn-ea"/>
              </a:rPr>
              <a:t>°方向移动了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600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</a:t>
            </a:r>
            <a:r>
              <a:rPr lang="zh-CN" altLang="zh-CN" b="1" dirty="0">
                <a:solidFill>
                  <a:srgbClr val="FF0000"/>
                </a:solidFill>
                <a:latin typeface="+mn-ea"/>
                <a:ea typeface="+mn-ea"/>
              </a:rPr>
              <a:t>，到达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+mn-ea"/>
                <a:ea typeface="+mn-ea"/>
              </a:rPr>
              <a:t>市，</a:t>
            </a:r>
            <a:r>
              <a:rPr lang="zh-CN" altLang="zh-CN" b="1" dirty="0">
                <a:solidFill>
                  <a:srgbClr val="FF0000"/>
                </a:solidFill>
                <a:latin typeface="+mn-ea"/>
              </a:rPr>
              <a:t>接着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，台风</a:t>
            </a:r>
            <a:r>
              <a:rPr lang="zh-CN" altLang="zh-CN" b="1" dirty="0">
                <a:solidFill>
                  <a:srgbClr val="FF0000"/>
                </a:solidFill>
                <a:latin typeface="+mn-ea"/>
              </a:rPr>
              <a:t>又改变方向，向北偏西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30</a:t>
            </a:r>
            <a:r>
              <a:rPr lang="zh-CN" altLang="zh-CN" b="1" dirty="0">
                <a:solidFill>
                  <a:srgbClr val="FF0000"/>
                </a:solidFill>
                <a:latin typeface="+mn-ea"/>
              </a:rPr>
              <a:t>°方向移动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200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</a:t>
            </a:r>
            <a:r>
              <a:rPr lang="zh-CN" altLang="zh-CN" b="1" dirty="0">
                <a:solidFill>
                  <a:srgbClr val="FF0000"/>
                </a:solidFill>
                <a:latin typeface="+mn-ea"/>
              </a:rPr>
              <a:t>，到达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+mn-ea"/>
              </a:rPr>
              <a:t>市，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最后</a:t>
            </a:r>
            <a:r>
              <a:rPr lang="zh-CN" altLang="zh-CN" b="1" dirty="0">
                <a:solidFill>
                  <a:srgbClr val="FF0000"/>
                </a:solidFill>
                <a:latin typeface="+mn-ea"/>
              </a:rPr>
              <a:t>又改变方向了，向正西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方向</a:t>
            </a:r>
            <a:r>
              <a:rPr lang="zh-CN" altLang="zh-CN" b="1" dirty="0">
                <a:solidFill>
                  <a:srgbClr val="FF0000"/>
                </a:solidFill>
                <a:latin typeface="+mn-ea"/>
              </a:rPr>
              <a:t>移动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100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</a:t>
            </a:r>
            <a:r>
              <a:rPr lang="zh-CN" altLang="zh-CN" b="1" dirty="0">
                <a:solidFill>
                  <a:srgbClr val="FF0000"/>
                </a:solidFill>
                <a:latin typeface="+mn-ea"/>
              </a:rPr>
              <a:t>。</a:t>
            </a:r>
            <a:endParaRPr lang="zh-CN" altLang="zh-CN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1430" y="2206401"/>
            <a:ext cx="6992938" cy="3598863"/>
          </a:xfrm>
          <a:prstGeom prst="rect">
            <a:avLst/>
          </a:prstGeom>
          <a:noFill/>
        </p:spPr>
      </p:pic>
      <p:pic>
        <p:nvPicPr>
          <p:cNvPr id="4" name="图片 3" descr="图片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548680"/>
            <a:ext cx="2157984" cy="762000"/>
          </a:xfrm>
          <a:prstGeom prst="rect">
            <a:avLst/>
          </a:prstGeom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460356" y="1465620"/>
            <a:ext cx="5775940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根据同伴的描述，画出路线示意图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907704" y="692696"/>
            <a:ext cx="5054590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+mn-ea"/>
                <a:ea typeface="+mn-ea"/>
              </a:rPr>
              <a:t>按照“三看”来绘制路线图。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9284" y="1340768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一看起点在哪里。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918" y="1988840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二看方向向哪里偏。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9712" y="2689756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33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三看长度，看看有几个单位长度。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3496644" y="3374141"/>
            <a:ext cx="2803548" cy="3151203"/>
            <a:chOff x="1697014" y="2786058"/>
            <a:chExt cx="2803548" cy="3151203"/>
          </a:xfrm>
        </p:grpSpPr>
        <p:sp>
          <p:nvSpPr>
            <p:cNvPr id="12" name="Line 52"/>
            <p:cNvSpPr>
              <a:spLocks noChangeShapeType="1"/>
            </p:cNvSpPr>
            <p:nvPr/>
          </p:nvSpPr>
          <p:spPr bwMode="auto">
            <a:xfrm flipV="1">
              <a:off x="2143108" y="3429000"/>
              <a:ext cx="0" cy="4333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tailEnd type="triangl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Text Box 53"/>
            <p:cNvSpPr txBox="1">
              <a:spLocks noChangeArrowheads="1"/>
            </p:cNvSpPr>
            <p:nvPr/>
          </p:nvSpPr>
          <p:spPr bwMode="auto">
            <a:xfrm>
              <a:off x="1857356" y="2928934"/>
              <a:ext cx="504825" cy="52322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/>
                <a:t>北</a:t>
              </a:r>
            </a:p>
          </p:txBody>
        </p:sp>
        <p:grpSp>
          <p:nvGrpSpPr>
            <p:cNvPr id="14" name="Group 130"/>
            <p:cNvGrpSpPr/>
            <p:nvPr/>
          </p:nvGrpSpPr>
          <p:grpSpPr bwMode="auto">
            <a:xfrm>
              <a:off x="1697014" y="4757767"/>
              <a:ext cx="801688" cy="338141"/>
              <a:chOff x="2052" y="3593"/>
              <a:chExt cx="505" cy="213"/>
            </a:xfrm>
          </p:grpSpPr>
          <p:grpSp>
            <p:nvGrpSpPr>
              <p:cNvPr id="51" name="Group 60"/>
              <p:cNvGrpSpPr/>
              <p:nvPr/>
            </p:nvGrpSpPr>
            <p:grpSpPr bwMode="auto">
              <a:xfrm>
                <a:off x="2052" y="3754"/>
                <a:ext cx="459" cy="52"/>
                <a:chOff x="1020" y="3748"/>
                <a:chExt cx="459" cy="52"/>
              </a:xfrm>
            </p:grpSpPr>
            <p:sp>
              <p:nvSpPr>
                <p:cNvPr id="53" name="Line 54"/>
                <p:cNvSpPr>
                  <a:spLocks noChangeShapeType="1"/>
                </p:cNvSpPr>
                <p:nvPr/>
              </p:nvSpPr>
              <p:spPr bwMode="auto">
                <a:xfrm>
                  <a:off x="1020" y="3793"/>
                  <a:ext cx="459" cy="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4" name="Line 57"/>
                <p:cNvSpPr>
                  <a:spLocks noChangeShapeType="1"/>
                </p:cNvSpPr>
                <p:nvPr/>
              </p:nvSpPr>
              <p:spPr bwMode="auto">
                <a:xfrm>
                  <a:off x="1020" y="3748"/>
                  <a:ext cx="0" cy="4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1478" y="3755"/>
                  <a:ext cx="1" cy="4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52" name="Text Box 59"/>
              <p:cNvSpPr txBox="1">
                <a:spLocks noChangeArrowheads="1"/>
              </p:cNvSpPr>
              <p:nvPr/>
            </p:nvSpPr>
            <p:spPr bwMode="auto">
              <a:xfrm>
                <a:off x="2110" y="3593"/>
                <a:ext cx="447" cy="213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600" b="1" dirty="0">
                    <a:latin typeface="+mn-ea"/>
                    <a:ea typeface="+mn-ea"/>
                  </a:rPr>
                  <a:t>50</a:t>
                </a:r>
                <a:r>
                  <a:rPr lang="zh-CN" altLang="en-US" sz="1600" b="1" dirty="0">
                    <a:latin typeface="+mn-ea"/>
                    <a:ea typeface="+mn-ea"/>
                  </a:rPr>
                  <a:t>米</a:t>
                </a:r>
                <a:endParaRPr lang="en-US" altLang="zh-CN" sz="1600" b="1" dirty="0">
                  <a:latin typeface="+mn-ea"/>
                  <a:ea typeface="+mn-ea"/>
                </a:endParaRPr>
              </a:p>
            </p:txBody>
          </p:sp>
        </p:grpSp>
        <p:sp>
          <p:nvSpPr>
            <p:cNvPr id="15" name="Line 105"/>
            <p:cNvSpPr>
              <a:spLocks noChangeShapeType="1"/>
            </p:cNvSpPr>
            <p:nvPr/>
          </p:nvSpPr>
          <p:spPr bwMode="auto">
            <a:xfrm>
              <a:off x="3038299" y="3359141"/>
              <a:ext cx="111481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106"/>
            <p:cNvSpPr>
              <a:spLocks noChangeShapeType="1"/>
            </p:cNvSpPr>
            <p:nvPr/>
          </p:nvSpPr>
          <p:spPr bwMode="auto">
            <a:xfrm rot="16200000">
              <a:off x="3041204" y="3325809"/>
              <a:ext cx="10795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7" name="Group 128"/>
            <p:cNvGrpSpPr/>
            <p:nvPr/>
          </p:nvGrpSpPr>
          <p:grpSpPr bwMode="auto">
            <a:xfrm rot="6897303">
              <a:off x="2530615" y="4687639"/>
              <a:ext cx="1516480" cy="76201"/>
              <a:chOff x="3431" y="3107"/>
              <a:chExt cx="925" cy="48"/>
            </a:xfrm>
          </p:grpSpPr>
          <p:grpSp>
            <p:nvGrpSpPr>
              <p:cNvPr id="43" name="Group 126"/>
              <p:cNvGrpSpPr/>
              <p:nvPr/>
            </p:nvGrpSpPr>
            <p:grpSpPr bwMode="auto">
              <a:xfrm>
                <a:off x="3446" y="3107"/>
                <a:ext cx="910" cy="45"/>
                <a:chOff x="3446" y="3107"/>
                <a:chExt cx="910" cy="45"/>
              </a:xfrm>
            </p:grpSpPr>
            <p:sp>
              <p:nvSpPr>
                <p:cNvPr id="45" name="Line 93"/>
                <p:cNvSpPr>
                  <a:spLocks noChangeShapeType="1"/>
                </p:cNvSpPr>
                <p:nvPr/>
              </p:nvSpPr>
              <p:spPr bwMode="auto">
                <a:xfrm>
                  <a:off x="3446" y="3146"/>
                  <a:ext cx="227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6" name="Line 96"/>
                <p:cNvSpPr>
                  <a:spLocks noChangeShapeType="1"/>
                </p:cNvSpPr>
                <p:nvPr/>
              </p:nvSpPr>
              <p:spPr bwMode="auto">
                <a:xfrm>
                  <a:off x="4129" y="3145"/>
                  <a:ext cx="227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7" name="Group 101"/>
                <p:cNvGrpSpPr/>
                <p:nvPr/>
              </p:nvGrpSpPr>
              <p:grpSpPr bwMode="auto">
                <a:xfrm>
                  <a:off x="3905" y="3107"/>
                  <a:ext cx="227" cy="45"/>
                  <a:chOff x="3905" y="3107"/>
                  <a:chExt cx="227" cy="45"/>
                </a:xfrm>
              </p:grpSpPr>
              <p:sp>
                <p:nvSpPr>
                  <p:cNvPr id="49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3905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0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3905" y="3107"/>
                    <a:ext cx="0" cy="45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8" name="Line 102"/>
                <p:cNvSpPr>
                  <a:spLocks noChangeShapeType="1"/>
                </p:cNvSpPr>
                <p:nvPr/>
              </p:nvSpPr>
              <p:spPr bwMode="auto">
                <a:xfrm>
                  <a:off x="3675" y="3146"/>
                  <a:ext cx="227" cy="0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44" name="Oval 104"/>
              <p:cNvSpPr>
                <a:spLocks noChangeArrowheads="1"/>
              </p:cNvSpPr>
              <p:nvPr/>
            </p:nvSpPr>
            <p:spPr bwMode="auto">
              <a:xfrm>
                <a:off x="3431" y="3132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8" name="Text Box 121"/>
            <p:cNvSpPr txBox="1">
              <a:spLocks noChangeArrowheads="1"/>
            </p:cNvSpPr>
            <p:nvPr/>
          </p:nvSpPr>
          <p:spPr bwMode="auto">
            <a:xfrm>
              <a:off x="2928926" y="2786058"/>
              <a:ext cx="571504" cy="523875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FF0000"/>
                  </a:solidFill>
                </a:rPr>
                <a:t>我</a:t>
              </a:r>
            </a:p>
          </p:txBody>
        </p:sp>
        <p:sp>
          <p:nvSpPr>
            <p:cNvPr id="19" name="Text Box 123"/>
            <p:cNvSpPr txBox="1">
              <a:spLocks noChangeArrowheads="1"/>
            </p:cNvSpPr>
            <p:nvPr/>
          </p:nvSpPr>
          <p:spPr bwMode="auto">
            <a:xfrm rot="5231947">
              <a:off x="3168430" y="4530257"/>
              <a:ext cx="612416" cy="307777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30°</a:t>
              </a:r>
            </a:p>
          </p:txBody>
        </p:sp>
        <p:sp>
          <p:nvSpPr>
            <p:cNvPr id="20" name="Arc 122"/>
            <p:cNvSpPr/>
            <p:nvPr/>
          </p:nvSpPr>
          <p:spPr bwMode="auto">
            <a:xfrm rot="1528164" flipV="1">
              <a:off x="3409795" y="4325059"/>
              <a:ext cx="153467" cy="7470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Line 105"/>
            <p:cNvSpPr>
              <a:spLocks noChangeShapeType="1"/>
            </p:cNvSpPr>
            <p:nvPr/>
          </p:nvSpPr>
          <p:spPr bwMode="auto">
            <a:xfrm>
              <a:off x="3029213" y="4079878"/>
              <a:ext cx="111481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Line 106"/>
            <p:cNvSpPr>
              <a:spLocks noChangeShapeType="1"/>
            </p:cNvSpPr>
            <p:nvPr/>
          </p:nvSpPr>
          <p:spPr bwMode="auto">
            <a:xfrm rot="16200000">
              <a:off x="3032118" y="4111628"/>
              <a:ext cx="10795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Line 87"/>
            <p:cNvSpPr>
              <a:spLocks noChangeShapeType="1"/>
            </p:cNvSpPr>
            <p:nvPr/>
          </p:nvSpPr>
          <p:spPr bwMode="auto">
            <a:xfrm>
              <a:off x="2428860" y="5375286"/>
              <a:ext cx="111481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Line 88"/>
            <p:cNvSpPr>
              <a:spLocks noChangeShapeType="1"/>
            </p:cNvSpPr>
            <p:nvPr/>
          </p:nvSpPr>
          <p:spPr bwMode="auto">
            <a:xfrm rot="16200000">
              <a:off x="2431765" y="5397511"/>
              <a:ext cx="10795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5" name="Group 128"/>
            <p:cNvGrpSpPr/>
            <p:nvPr/>
          </p:nvGrpSpPr>
          <p:grpSpPr bwMode="auto">
            <a:xfrm rot="5400000">
              <a:off x="3197735" y="3670365"/>
              <a:ext cx="756065" cy="36563"/>
              <a:chOff x="3431" y="3132"/>
              <a:chExt cx="242" cy="23"/>
            </a:xfrm>
          </p:grpSpPr>
          <p:sp>
            <p:nvSpPr>
              <p:cNvPr id="38" name="Line 93"/>
              <p:cNvSpPr>
                <a:spLocks noChangeShapeType="1"/>
              </p:cNvSpPr>
              <p:nvPr/>
            </p:nvSpPr>
            <p:spPr bwMode="auto">
              <a:xfrm>
                <a:off x="3446" y="3146"/>
                <a:ext cx="227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Oval 104"/>
              <p:cNvSpPr>
                <a:spLocks noChangeArrowheads="1"/>
              </p:cNvSpPr>
              <p:nvPr/>
            </p:nvSpPr>
            <p:spPr bwMode="auto">
              <a:xfrm>
                <a:off x="3431" y="3132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9525" algn="ctr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6" name="Text Box 123"/>
            <p:cNvSpPr txBox="1">
              <a:spLocks noChangeArrowheads="1"/>
            </p:cNvSpPr>
            <p:nvPr/>
          </p:nvSpPr>
          <p:spPr bwMode="auto">
            <a:xfrm>
              <a:off x="3071802" y="5000636"/>
              <a:ext cx="612416" cy="307777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400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60°</a:t>
              </a:r>
            </a:p>
          </p:txBody>
        </p:sp>
        <p:sp>
          <p:nvSpPr>
            <p:cNvPr id="27" name="Arc 122"/>
            <p:cNvSpPr/>
            <p:nvPr/>
          </p:nvSpPr>
          <p:spPr bwMode="auto">
            <a:xfrm rot="11467931" flipH="1" flipV="1">
              <a:off x="3011559" y="5233428"/>
              <a:ext cx="204650" cy="13591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Text Box 121"/>
            <p:cNvSpPr txBox="1">
              <a:spLocks noChangeArrowheads="1"/>
            </p:cNvSpPr>
            <p:nvPr/>
          </p:nvSpPr>
          <p:spPr bwMode="auto">
            <a:xfrm>
              <a:off x="2071670" y="5357826"/>
              <a:ext cx="1000132" cy="523875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FF0000"/>
                  </a:solidFill>
                </a:rPr>
                <a:t>公园</a:t>
              </a:r>
            </a:p>
          </p:txBody>
        </p:sp>
        <p:sp>
          <p:nvSpPr>
            <p:cNvPr id="33" name="Text Box 121"/>
            <p:cNvSpPr txBox="1">
              <a:spLocks noChangeArrowheads="1"/>
            </p:cNvSpPr>
            <p:nvPr/>
          </p:nvSpPr>
          <p:spPr bwMode="auto">
            <a:xfrm>
              <a:off x="3428992" y="3976695"/>
              <a:ext cx="1071570" cy="523875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rgbClr val="FF0000"/>
                  </a:solidFill>
                </a:rPr>
                <a:t>路口</a:t>
              </a:r>
            </a:p>
          </p:txBody>
        </p:sp>
      </p:grpSp>
      <p:pic>
        <p:nvPicPr>
          <p:cNvPr id="57" name="图片 56" descr="图片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917262" y="3789040"/>
            <a:ext cx="2214578" cy="2755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7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6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Group 106"/>
          <p:cNvGraphicFramePr>
            <a:graphicFrameLocks noGrp="1"/>
          </p:cNvGraphicFramePr>
          <p:nvPr/>
        </p:nvGraphicFramePr>
        <p:xfrm>
          <a:off x="1096618" y="3573016"/>
          <a:ext cx="6643734" cy="3108960"/>
        </p:xfrm>
        <a:graphic>
          <a:graphicData uri="http://schemas.openxmlformats.org/drawingml/2006/table">
            <a:tbl>
              <a:tblPr/>
              <a:tblGrid>
                <a:gridCol w="2357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方向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路程</a:t>
                      </a: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时间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家→商场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分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商场→书店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分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书店→商场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分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商场→家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18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分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全程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1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9" name="Picture 5" descr="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05904"/>
            <a:ext cx="5492766" cy="2159000"/>
          </a:xfrm>
          <a:prstGeom prst="rect">
            <a:avLst/>
          </a:prstGeom>
          <a:noFill/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827162" y="2420888"/>
            <a:ext cx="7561262" cy="105779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）根据上面的路线图，说一说小玲从家去书 </a:t>
            </a:r>
            <a:endParaRPr lang="en-US" altLang="zh-CN" b="1" dirty="0">
              <a:solidFill>
                <a:srgbClr val="0000FF"/>
              </a:solidFill>
              <a:latin typeface="+mn-ea"/>
              <a:ea typeface="+mn-ea"/>
            </a:endParaRPr>
          </a:p>
          <a:p>
            <a:pPr algn="l">
              <a:lnSpc>
                <a:spcPct val="120000"/>
              </a:lnSpc>
            </a:pPr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店和回来时所走的方向和路程，并完成下表。</a:t>
            </a:r>
          </a:p>
        </p:txBody>
      </p:sp>
      <p:sp>
        <p:nvSpPr>
          <p:cNvPr id="12" name="Text Box 107"/>
          <p:cNvSpPr txBox="1">
            <a:spLocks noChangeArrowheads="1"/>
          </p:cNvSpPr>
          <p:nvPr/>
        </p:nvSpPr>
        <p:spPr bwMode="auto">
          <a:xfrm>
            <a:off x="3428992" y="4071942"/>
            <a:ext cx="2014543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西偏北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30°</a:t>
            </a:r>
          </a:p>
        </p:txBody>
      </p:sp>
      <p:sp>
        <p:nvSpPr>
          <p:cNvPr id="13" name="Text Box 108"/>
          <p:cNvSpPr txBox="1">
            <a:spLocks noChangeArrowheads="1"/>
          </p:cNvSpPr>
          <p:nvPr/>
        </p:nvSpPr>
        <p:spPr bwMode="auto">
          <a:xfrm>
            <a:off x="5275277" y="4143380"/>
            <a:ext cx="1368425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1000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14" name="Text Box 109"/>
          <p:cNvSpPr txBox="1">
            <a:spLocks noChangeArrowheads="1"/>
          </p:cNvSpPr>
          <p:nvPr/>
        </p:nvSpPr>
        <p:spPr bwMode="auto">
          <a:xfrm>
            <a:off x="3357554" y="4643446"/>
            <a:ext cx="2085981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西偏南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45°</a:t>
            </a:r>
          </a:p>
        </p:txBody>
      </p:sp>
      <p:sp>
        <p:nvSpPr>
          <p:cNvPr id="15" name="Text Box 110"/>
          <p:cNvSpPr txBox="1">
            <a:spLocks noChangeArrowheads="1"/>
          </p:cNvSpPr>
          <p:nvPr/>
        </p:nvSpPr>
        <p:spPr bwMode="auto">
          <a:xfrm>
            <a:off x="5275277" y="4643446"/>
            <a:ext cx="1368425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400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16" name="Text Box 111"/>
          <p:cNvSpPr txBox="1">
            <a:spLocks noChangeArrowheads="1"/>
          </p:cNvSpPr>
          <p:nvPr/>
        </p:nvSpPr>
        <p:spPr bwMode="auto">
          <a:xfrm>
            <a:off x="3286116" y="5143512"/>
            <a:ext cx="2305058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东偏北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45°</a:t>
            </a:r>
          </a:p>
        </p:txBody>
      </p:sp>
      <p:sp>
        <p:nvSpPr>
          <p:cNvPr id="17" name="Text Box 112"/>
          <p:cNvSpPr txBox="1">
            <a:spLocks noChangeArrowheads="1"/>
          </p:cNvSpPr>
          <p:nvPr/>
        </p:nvSpPr>
        <p:spPr bwMode="auto">
          <a:xfrm>
            <a:off x="3357554" y="5643578"/>
            <a:ext cx="2152657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东偏南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30°</a:t>
            </a:r>
          </a:p>
        </p:txBody>
      </p:sp>
      <p:sp>
        <p:nvSpPr>
          <p:cNvPr id="21" name="Text Box 116"/>
          <p:cNvSpPr txBox="1">
            <a:spLocks noChangeArrowheads="1"/>
          </p:cNvSpPr>
          <p:nvPr/>
        </p:nvSpPr>
        <p:spPr bwMode="auto">
          <a:xfrm>
            <a:off x="6572264" y="6143644"/>
            <a:ext cx="1214446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48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分</a:t>
            </a:r>
          </a:p>
        </p:txBody>
      </p:sp>
      <p:sp>
        <p:nvSpPr>
          <p:cNvPr id="24" name="Text Box 108"/>
          <p:cNvSpPr txBox="1">
            <a:spLocks noChangeArrowheads="1"/>
          </p:cNvSpPr>
          <p:nvPr/>
        </p:nvSpPr>
        <p:spPr bwMode="auto">
          <a:xfrm>
            <a:off x="5275277" y="5643578"/>
            <a:ext cx="1368425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1000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25" name="Text Box 108"/>
          <p:cNvSpPr txBox="1">
            <a:spLocks noChangeArrowheads="1"/>
          </p:cNvSpPr>
          <p:nvPr/>
        </p:nvSpPr>
        <p:spPr bwMode="auto">
          <a:xfrm>
            <a:off x="5346715" y="6120490"/>
            <a:ext cx="1368425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2800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26" name="Text Box 108"/>
          <p:cNvSpPr txBox="1">
            <a:spLocks noChangeArrowheads="1"/>
          </p:cNvSpPr>
          <p:nvPr/>
        </p:nvSpPr>
        <p:spPr bwMode="auto">
          <a:xfrm>
            <a:off x="5275277" y="5143512"/>
            <a:ext cx="1368425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400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47664" y="476672"/>
            <a:ext cx="1368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7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24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21" grpId="0"/>
      <p:bldP spid="24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Group 106"/>
          <p:cNvGraphicFramePr>
            <a:graphicFrameLocks noGrp="1"/>
          </p:cNvGraphicFramePr>
          <p:nvPr/>
        </p:nvGraphicFramePr>
        <p:xfrm>
          <a:off x="1115616" y="1643050"/>
          <a:ext cx="6643734" cy="3108960"/>
        </p:xfrm>
        <a:graphic>
          <a:graphicData uri="http://schemas.openxmlformats.org/drawingml/2006/table">
            <a:tbl>
              <a:tblPr/>
              <a:tblGrid>
                <a:gridCol w="2357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方向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路程</a:t>
                      </a: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时间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家→商场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分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商场→书店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7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分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书店→商场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分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商场→家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18</a:t>
                      </a: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分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625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全程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1" u="none" strike="noStrike" cap="none" normalizeH="0" baseline="0" dirty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 Box 107"/>
          <p:cNvSpPr txBox="1">
            <a:spLocks noChangeArrowheads="1"/>
          </p:cNvSpPr>
          <p:nvPr/>
        </p:nvSpPr>
        <p:spPr bwMode="auto">
          <a:xfrm>
            <a:off x="3428992" y="2143116"/>
            <a:ext cx="2014543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西偏北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30°</a:t>
            </a:r>
          </a:p>
        </p:txBody>
      </p:sp>
      <p:sp>
        <p:nvSpPr>
          <p:cNvPr id="13" name="Text Box 108"/>
          <p:cNvSpPr txBox="1">
            <a:spLocks noChangeArrowheads="1"/>
          </p:cNvSpPr>
          <p:nvPr/>
        </p:nvSpPr>
        <p:spPr bwMode="auto">
          <a:xfrm>
            <a:off x="5275277" y="2214554"/>
            <a:ext cx="1368425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1000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14" name="Text Box 109"/>
          <p:cNvSpPr txBox="1">
            <a:spLocks noChangeArrowheads="1"/>
          </p:cNvSpPr>
          <p:nvPr/>
        </p:nvSpPr>
        <p:spPr bwMode="auto">
          <a:xfrm>
            <a:off x="3357554" y="2714620"/>
            <a:ext cx="2085981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西偏南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45°</a:t>
            </a:r>
          </a:p>
        </p:txBody>
      </p:sp>
      <p:sp>
        <p:nvSpPr>
          <p:cNvPr id="15" name="Text Box 110"/>
          <p:cNvSpPr txBox="1">
            <a:spLocks noChangeArrowheads="1"/>
          </p:cNvSpPr>
          <p:nvPr/>
        </p:nvSpPr>
        <p:spPr bwMode="auto">
          <a:xfrm>
            <a:off x="5275277" y="2714620"/>
            <a:ext cx="1368425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400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16" name="Text Box 111"/>
          <p:cNvSpPr txBox="1">
            <a:spLocks noChangeArrowheads="1"/>
          </p:cNvSpPr>
          <p:nvPr/>
        </p:nvSpPr>
        <p:spPr bwMode="auto">
          <a:xfrm>
            <a:off x="3286116" y="3214686"/>
            <a:ext cx="2305058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东偏北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45°</a:t>
            </a:r>
          </a:p>
        </p:txBody>
      </p:sp>
      <p:sp>
        <p:nvSpPr>
          <p:cNvPr id="17" name="Text Box 112"/>
          <p:cNvSpPr txBox="1">
            <a:spLocks noChangeArrowheads="1"/>
          </p:cNvSpPr>
          <p:nvPr/>
        </p:nvSpPr>
        <p:spPr bwMode="auto">
          <a:xfrm>
            <a:off x="3357554" y="3714752"/>
            <a:ext cx="2152657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东偏南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30°</a:t>
            </a:r>
          </a:p>
        </p:txBody>
      </p:sp>
      <p:sp>
        <p:nvSpPr>
          <p:cNvPr id="21" name="Text Box 116"/>
          <p:cNvSpPr txBox="1">
            <a:spLocks noChangeArrowheads="1"/>
          </p:cNvSpPr>
          <p:nvPr/>
        </p:nvSpPr>
        <p:spPr bwMode="auto">
          <a:xfrm>
            <a:off x="6572264" y="4214818"/>
            <a:ext cx="1214446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48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分</a:t>
            </a:r>
          </a:p>
        </p:txBody>
      </p:sp>
      <p:sp>
        <p:nvSpPr>
          <p:cNvPr id="24" name="Text Box 108"/>
          <p:cNvSpPr txBox="1">
            <a:spLocks noChangeArrowheads="1"/>
          </p:cNvSpPr>
          <p:nvPr/>
        </p:nvSpPr>
        <p:spPr bwMode="auto">
          <a:xfrm>
            <a:off x="5275277" y="3714752"/>
            <a:ext cx="1368425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1000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25" name="Text Box 108"/>
          <p:cNvSpPr txBox="1">
            <a:spLocks noChangeArrowheads="1"/>
          </p:cNvSpPr>
          <p:nvPr/>
        </p:nvSpPr>
        <p:spPr bwMode="auto">
          <a:xfrm>
            <a:off x="5346715" y="4191664"/>
            <a:ext cx="1368425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2800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26" name="Text Box 108"/>
          <p:cNvSpPr txBox="1">
            <a:spLocks noChangeArrowheads="1"/>
          </p:cNvSpPr>
          <p:nvPr/>
        </p:nvSpPr>
        <p:spPr bwMode="auto">
          <a:xfrm>
            <a:off x="5275277" y="3214686"/>
            <a:ext cx="1368425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400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18" name="Rectangle 88"/>
          <p:cNvSpPr>
            <a:spLocks noChangeArrowheads="1"/>
          </p:cNvSpPr>
          <p:nvPr/>
        </p:nvSpPr>
        <p:spPr bwMode="auto">
          <a:xfrm>
            <a:off x="827584" y="836712"/>
            <a:ext cx="6286544" cy="5232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（</a:t>
            </a:r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2</a:t>
            </a:r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）小玲走完全程的平均速度是多少？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547664" y="4907834"/>
            <a:ext cx="3643338" cy="951634"/>
            <a:chOff x="1193246" y="5406324"/>
            <a:chExt cx="4318031" cy="951634"/>
          </a:xfrm>
        </p:grpSpPr>
        <p:sp>
          <p:nvSpPr>
            <p:cNvPr id="19" name="TextBox 18"/>
            <p:cNvSpPr txBox="1"/>
            <p:nvPr/>
          </p:nvSpPr>
          <p:spPr>
            <a:xfrm>
              <a:off x="1193246" y="5642002"/>
              <a:ext cx="43180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+mn-ea"/>
                  <a:ea typeface="+mn-ea"/>
                </a:rPr>
                <a:t>2800 ÷48=    </a:t>
              </a:r>
              <a:r>
                <a:rPr lang="zh-CN" altLang="en-US" b="1" dirty="0">
                  <a:latin typeface="+mn-ea"/>
                  <a:ea typeface="+mn-ea"/>
                </a:rPr>
                <a:t>（米）</a:t>
              </a:r>
            </a:p>
          </p:txBody>
        </p:sp>
        <p:grpSp>
          <p:nvGrpSpPr>
            <p:cNvPr id="28" name="组合 150"/>
            <p:cNvGrpSpPr/>
            <p:nvPr/>
          </p:nvGrpSpPr>
          <p:grpSpPr>
            <a:xfrm>
              <a:off x="3479263" y="5406324"/>
              <a:ext cx="923403" cy="951634"/>
              <a:chOff x="3174547" y="1764562"/>
              <a:chExt cx="738722" cy="951634"/>
            </a:xfrm>
          </p:grpSpPr>
          <p:sp>
            <p:nvSpPr>
              <p:cNvPr id="29" name="Text Box 18"/>
              <p:cNvSpPr txBox="1">
                <a:spLocks noChangeArrowheads="1"/>
              </p:cNvSpPr>
              <p:nvPr/>
            </p:nvSpPr>
            <p:spPr bwMode="auto">
              <a:xfrm>
                <a:off x="3377746" y="2175471"/>
                <a:ext cx="514353" cy="540725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30" name="Text Box 19"/>
              <p:cNvSpPr txBox="1">
                <a:spLocks noChangeArrowheads="1"/>
              </p:cNvSpPr>
              <p:nvPr/>
            </p:nvSpPr>
            <p:spPr bwMode="auto">
              <a:xfrm>
                <a:off x="3174547" y="1764562"/>
                <a:ext cx="738722" cy="609398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175</a:t>
                </a:r>
              </a:p>
            </p:txBody>
          </p:sp>
          <p:sp>
            <p:nvSpPr>
              <p:cNvPr id="31" name="Line 20"/>
              <p:cNvSpPr>
                <a:spLocks noChangeShapeType="1"/>
              </p:cNvSpPr>
              <p:nvPr/>
            </p:nvSpPr>
            <p:spPr bwMode="auto">
              <a:xfrm flipV="1">
                <a:off x="3257413" y="2298442"/>
                <a:ext cx="467193" cy="351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1000100" y="5643578"/>
            <a:ext cx="6286544" cy="990443"/>
            <a:chOff x="2509822" y="6143644"/>
            <a:chExt cx="6286544" cy="990443"/>
          </a:xfrm>
        </p:grpSpPr>
        <p:grpSp>
          <p:nvGrpSpPr>
            <p:cNvPr id="32" name="组合 150"/>
            <p:cNvGrpSpPr/>
            <p:nvPr/>
          </p:nvGrpSpPr>
          <p:grpSpPr>
            <a:xfrm>
              <a:off x="7500958" y="6143644"/>
              <a:ext cx="857254" cy="990443"/>
              <a:chOff x="3248632" y="1714488"/>
              <a:chExt cx="685803" cy="990443"/>
            </a:xfrm>
          </p:grpSpPr>
          <p:sp>
            <p:nvSpPr>
              <p:cNvPr id="33" name="Text Box 18"/>
              <p:cNvSpPr txBox="1">
                <a:spLocks noChangeArrowheads="1"/>
              </p:cNvSpPr>
              <p:nvPr/>
            </p:nvSpPr>
            <p:spPr bwMode="auto">
              <a:xfrm>
                <a:off x="3420082" y="2164206"/>
                <a:ext cx="514353" cy="540725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34" name="Text Box 19"/>
              <p:cNvSpPr txBox="1">
                <a:spLocks noChangeArrowheads="1"/>
              </p:cNvSpPr>
              <p:nvPr/>
            </p:nvSpPr>
            <p:spPr bwMode="auto">
              <a:xfrm>
                <a:off x="3248632" y="1714488"/>
                <a:ext cx="591112" cy="609398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175</a:t>
                </a:r>
              </a:p>
            </p:txBody>
          </p:sp>
          <p:sp>
            <p:nvSpPr>
              <p:cNvPr id="35" name="Line 20"/>
              <p:cNvSpPr>
                <a:spLocks noChangeShapeType="1"/>
              </p:cNvSpPr>
              <p:nvPr/>
            </p:nvSpPr>
            <p:spPr bwMode="auto">
              <a:xfrm>
                <a:off x="3373524" y="2226434"/>
                <a:ext cx="35108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39" name="Rectangle 88"/>
            <p:cNvSpPr>
              <a:spLocks noChangeArrowheads="1"/>
            </p:cNvSpPr>
            <p:nvPr/>
          </p:nvSpPr>
          <p:spPr bwMode="auto">
            <a:xfrm>
              <a:off x="2509822" y="6406242"/>
              <a:ext cx="6286544" cy="523220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b="1" dirty="0">
                  <a:latin typeface="+mn-ea"/>
                  <a:ea typeface="+mn-ea"/>
                </a:rPr>
                <a:t>答：小玲走完全程的平均速度是   米。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691680" y="620688"/>
            <a:ext cx="7172300" cy="10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回顾小红的上学路线，你能试着说一说她放学回家的路线吗？你发现了什么？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02318" y="3510329"/>
            <a:ext cx="7358114" cy="15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放学路线：</a:t>
            </a:r>
            <a:r>
              <a:rPr lang="zh-CN" altLang="en-US" b="1" dirty="0">
                <a:latin typeface="+mn-ea"/>
                <a:ea typeface="+mn-ea"/>
              </a:rPr>
              <a:t>从学校出发，向北偏西</a:t>
            </a:r>
            <a:r>
              <a:rPr lang="en-US" altLang="zh-CN" b="1" dirty="0">
                <a:latin typeface="+mn-ea"/>
                <a:ea typeface="+mn-ea"/>
              </a:rPr>
              <a:t>35°</a:t>
            </a:r>
            <a:r>
              <a:rPr lang="zh-CN" altLang="en-US" b="1" dirty="0">
                <a:latin typeface="+mn-ea"/>
                <a:ea typeface="+mn-ea"/>
              </a:rPr>
              <a:t>方向走</a:t>
            </a:r>
            <a:r>
              <a:rPr lang="en-US" altLang="zh-CN" b="1" dirty="0">
                <a:latin typeface="+mn-ea"/>
                <a:ea typeface="+mn-ea"/>
              </a:rPr>
              <a:t>200</a:t>
            </a:r>
            <a:r>
              <a:rPr lang="zh-CN" altLang="en-US" b="1" dirty="0">
                <a:latin typeface="+mn-ea"/>
                <a:ea typeface="+mn-ea"/>
              </a:rPr>
              <a:t>米到达广场，再向西偏南</a:t>
            </a:r>
            <a:r>
              <a:rPr lang="en-US" altLang="zh-CN" b="1" dirty="0">
                <a:latin typeface="+mn-ea"/>
                <a:ea typeface="+mn-ea"/>
              </a:rPr>
              <a:t>30°</a:t>
            </a:r>
            <a:r>
              <a:rPr lang="zh-CN" altLang="en-US" b="1" dirty="0">
                <a:latin typeface="+mn-ea"/>
                <a:ea typeface="+mn-ea"/>
              </a:rPr>
              <a:t>方向走</a:t>
            </a:r>
            <a:r>
              <a:rPr lang="en-US" altLang="zh-CN" b="1" dirty="0">
                <a:latin typeface="+mn-ea"/>
                <a:ea typeface="+mn-ea"/>
              </a:rPr>
              <a:t>300</a:t>
            </a:r>
            <a:r>
              <a:rPr lang="zh-CN" altLang="en-US" b="1" dirty="0">
                <a:latin typeface="+mn-ea"/>
                <a:ea typeface="+mn-ea"/>
              </a:rPr>
              <a:t>米到达学校。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03458" y="1854145"/>
            <a:ext cx="7500990" cy="15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上学路线：</a:t>
            </a:r>
            <a:r>
              <a:rPr lang="zh-CN" altLang="en-US" b="1" dirty="0">
                <a:latin typeface="+mn-ea"/>
                <a:ea typeface="+mn-ea"/>
              </a:rPr>
              <a:t>从小红家出发，向东偏北</a:t>
            </a:r>
            <a:r>
              <a:rPr lang="en-US" altLang="zh-CN" b="1" dirty="0">
                <a:latin typeface="+mn-ea"/>
                <a:ea typeface="+mn-ea"/>
              </a:rPr>
              <a:t>30°</a:t>
            </a:r>
            <a:r>
              <a:rPr lang="zh-CN" altLang="en-US" b="1" dirty="0">
                <a:latin typeface="+mn-ea"/>
                <a:ea typeface="+mn-ea"/>
              </a:rPr>
              <a:t>方向走</a:t>
            </a:r>
            <a:r>
              <a:rPr lang="en-US" altLang="zh-CN" b="1" dirty="0">
                <a:latin typeface="+mn-ea"/>
                <a:ea typeface="+mn-ea"/>
              </a:rPr>
              <a:t>300</a:t>
            </a:r>
            <a:r>
              <a:rPr lang="zh-CN" altLang="en-US" b="1" dirty="0">
                <a:latin typeface="+mn-ea"/>
                <a:ea typeface="+mn-ea"/>
              </a:rPr>
              <a:t>米到达广场，再向南偏东</a:t>
            </a:r>
            <a:r>
              <a:rPr lang="en-US" altLang="zh-CN" b="1" dirty="0">
                <a:latin typeface="+mn-ea"/>
                <a:ea typeface="+mn-ea"/>
              </a:rPr>
              <a:t>35°</a:t>
            </a:r>
            <a:r>
              <a:rPr lang="zh-CN" altLang="en-US" b="1" dirty="0">
                <a:latin typeface="+mn-ea"/>
                <a:ea typeface="+mn-ea"/>
              </a:rPr>
              <a:t>方向走</a:t>
            </a:r>
            <a:r>
              <a:rPr lang="en-US" altLang="zh-CN" b="1" dirty="0">
                <a:latin typeface="+mn-ea"/>
                <a:ea typeface="+mn-ea"/>
              </a:rPr>
              <a:t>200</a:t>
            </a:r>
            <a:r>
              <a:rPr lang="zh-CN" altLang="en-US" b="1" dirty="0">
                <a:latin typeface="+mn-ea"/>
                <a:ea typeface="+mn-ea"/>
              </a:rPr>
              <a:t>米到达学校。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15616" y="5282044"/>
            <a:ext cx="71723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FF0000"/>
                </a:solidFill>
              </a:rPr>
              <a:t>发现：往返同一条路，方向相反，距离相同。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 descr="1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214686"/>
            <a:ext cx="2857520" cy="335758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428860" y="1500174"/>
            <a:ext cx="5599524" cy="2576898"/>
            <a:chOff x="2428860" y="1500174"/>
            <a:chExt cx="5786478" cy="2714644"/>
          </a:xfrm>
          <a:solidFill>
            <a:srgbClr val="FFFF00"/>
          </a:solidFill>
        </p:grpSpPr>
        <p:sp>
          <p:nvSpPr>
            <p:cNvPr id="6" name="椭圆 5"/>
            <p:cNvSpPr/>
            <p:nvPr/>
          </p:nvSpPr>
          <p:spPr bwMode="auto">
            <a:xfrm>
              <a:off x="2428860" y="1500174"/>
              <a:ext cx="5786478" cy="2714644"/>
            </a:xfrm>
            <a:prstGeom prst="ellips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3287826" y="2029451"/>
              <a:ext cx="4452526" cy="1471557"/>
            </a:xfrm>
            <a:prstGeom prst="rect">
              <a:avLst/>
            </a:prstGeom>
            <a:grp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CC0099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通过今天的学习，你有什么收获呢？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2940326" y="548680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rgbClr val="FF00FF"/>
                </a:solidFill>
                <a:latin typeface="+mn-ea"/>
                <a:ea typeface="+mn-ea"/>
              </a:rPr>
              <a:t>复习引入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2339752" y="1412776"/>
            <a:ext cx="6048672" cy="4896544"/>
            <a:chOff x="1857356" y="1362754"/>
            <a:chExt cx="6068445" cy="3352130"/>
          </a:xfrm>
        </p:grpSpPr>
        <p:sp>
          <p:nvSpPr>
            <p:cNvPr id="37" name="爆炸形 1 36"/>
            <p:cNvSpPr/>
            <p:nvPr/>
          </p:nvSpPr>
          <p:spPr bwMode="auto">
            <a:xfrm>
              <a:off x="1857356" y="1362754"/>
              <a:ext cx="6068445" cy="3352130"/>
            </a:xfrm>
            <a:prstGeom prst="irregularSeal1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374467" y="2348675"/>
              <a:ext cx="3788584" cy="1276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3200" b="1" dirty="0"/>
                <a:t>同学们，你能说</a:t>
              </a:r>
              <a:endParaRPr lang="en-US" altLang="zh-CN" sz="3200" b="1" dirty="0"/>
            </a:p>
            <a:p>
              <a:pPr algn="l">
                <a:lnSpc>
                  <a:spcPct val="120000"/>
                </a:lnSpc>
              </a:pPr>
              <a:r>
                <a:rPr lang="zh-CN" altLang="en-US" sz="3200" b="1" dirty="0"/>
                <a:t>一说你从家到学</a:t>
              </a:r>
              <a:endParaRPr lang="en-US" altLang="zh-CN" sz="3200" b="1" dirty="0"/>
            </a:p>
            <a:p>
              <a:pPr algn="l">
                <a:lnSpc>
                  <a:spcPct val="120000"/>
                </a:lnSpc>
              </a:pPr>
              <a:r>
                <a:rPr lang="zh-CN" altLang="en-US" sz="3200" b="1" dirty="0"/>
                <a:t>校的路线吗？</a:t>
              </a:r>
            </a:p>
          </p:txBody>
        </p:sp>
      </p:grpSp>
      <p:pic>
        <p:nvPicPr>
          <p:cNvPr id="33" name="图片 32" descr="1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735140"/>
            <a:ext cx="2796722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71538" y="2285992"/>
            <a:ext cx="7215238" cy="221457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zh-CN" altLang="en-US" sz="15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再见！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157226" y="764704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这是小红家到学校的路线图。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1115616" y="1500174"/>
            <a:ext cx="6505575" cy="2978151"/>
            <a:chOff x="1566887" y="1093791"/>
            <a:chExt cx="6505575" cy="2978151"/>
          </a:xfrm>
        </p:grpSpPr>
        <p:sp>
          <p:nvSpPr>
            <p:cNvPr id="11" name="AutoShape 55"/>
            <p:cNvSpPr>
              <a:spLocks noChangeArrowheads="1"/>
            </p:cNvSpPr>
            <p:nvPr/>
          </p:nvSpPr>
          <p:spPr bwMode="auto">
            <a:xfrm>
              <a:off x="1566887" y="1093791"/>
              <a:ext cx="6505575" cy="297815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FF99CC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2143112" y="1357298"/>
              <a:ext cx="5572160" cy="2428892"/>
              <a:chOff x="2143112" y="1357298"/>
              <a:chExt cx="5572160" cy="2428892"/>
            </a:xfrm>
          </p:grpSpPr>
          <p:sp>
            <p:nvSpPr>
              <p:cNvPr id="9" name="Line 52"/>
              <p:cNvSpPr>
                <a:spLocks noChangeShapeType="1"/>
              </p:cNvSpPr>
              <p:nvPr/>
            </p:nvSpPr>
            <p:spPr bwMode="auto">
              <a:xfrm flipV="1">
                <a:off x="2428864" y="2000240"/>
                <a:ext cx="0" cy="433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Text Box 53"/>
              <p:cNvSpPr txBox="1">
                <a:spLocks noChangeArrowheads="1"/>
              </p:cNvSpPr>
              <p:nvPr/>
            </p:nvSpPr>
            <p:spPr bwMode="auto">
              <a:xfrm>
                <a:off x="2143112" y="1500174"/>
                <a:ext cx="504825" cy="523220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/>
                  <a:t>北</a:t>
                </a:r>
              </a:p>
            </p:txBody>
          </p:sp>
          <p:sp>
            <p:nvSpPr>
              <p:cNvPr id="38" name="Line 105"/>
              <p:cNvSpPr>
                <a:spLocks noChangeShapeType="1"/>
              </p:cNvSpPr>
              <p:nvPr/>
            </p:nvSpPr>
            <p:spPr bwMode="auto">
              <a:xfrm>
                <a:off x="3462210" y="2787636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Line 106"/>
              <p:cNvSpPr>
                <a:spLocks noChangeShapeType="1"/>
              </p:cNvSpPr>
              <p:nvPr/>
            </p:nvSpPr>
            <p:spPr bwMode="auto">
              <a:xfrm rot="16200000">
                <a:off x="3465115" y="2819386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2" name="Group 128"/>
              <p:cNvGrpSpPr/>
              <p:nvPr/>
            </p:nvGrpSpPr>
            <p:grpSpPr bwMode="auto">
              <a:xfrm rot="3572329">
                <a:off x="5588316" y="2492163"/>
                <a:ext cx="1516482" cy="76200"/>
                <a:chOff x="3431" y="3107"/>
                <a:chExt cx="925" cy="48"/>
              </a:xfrm>
            </p:grpSpPr>
            <p:grpSp>
              <p:nvGrpSpPr>
                <p:cNvPr id="45" name="Group 126"/>
                <p:cNvGrpSpPr/>
                <p:nvPr/>
              </p:nvGrpSpPr>
              <p:grpSpPr bwMode="auto">
                <a:xfrm>
                  <a:off x="3446" y="3107"/>
                  <a:ext cx="910" cy="45"/>
                  <a:chOff x="3446" y="3107"/>
                  <a:chExt cx="910" cy="45"/>
                </a:xfrm>
              </p:grpSpPr>
              <p:sp>
                <p:nvSpPr>
                  <p:cNvPr id="47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446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3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3145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49" name="Group 101"/>
                  <p:cNvGrpSpPr/>
                  <p:nvPr/>
                </p:nvGrpSpPr>
                <p:grpSpPr bwMode="auto">
                  <a:xfrm>
                    <a:off x="3905" y="3107"/>
                    <a:ext cx="227" cy="45"/>
                    <a:chOff x="3905" y="3107"/>
                    <a:chExt cx="227" cy="45"/>
                  </a:xfrm>
                </p:grpSpPr>
                <p:sp>
                  <p:nvSpPr>
                    <p:cNvPr id="5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2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07"/>
                      <a:ext cx="0" cy="4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0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4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4" name="Text Box 121"/>
              <p:cNvSpPr txBox="1">
                <a:spLocks noChangeArrowheads="1"/>
              </p:cNvSpPr>
              <p:nvPr/>
            </p:nvSpPr>
            <p:spPr bwMode="auto">
              <a:xfrm>
                <a:off x="2285984" y="2285992"/>
                <a:ext cx="2062415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小红家</a:t>
                </a:r>
              </a:p>
            </p:txBody>
          </p:sp>
          <p:sp>
            <p:nvSpPr>
              <p:cNvPr id="73" name="Text Box 123"/>
              <p:cNvSpPr txBox="1">
                <a:spLocks noChangeArrowheads="1"/>
              </p:cNvSpPr>
              <p:nvPr/>
            </p:nvSpPr>
            <p:spPr bwMode="auto">
              <a:xfrm>
                <a:off x="4316774" y="2500306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30°</a:t>
                </a:r>
              </a:p>
            </p:txBody>
          </p:sp>
          <p:sp>
            <p:nvSpPr>
              <p:cNvPr id="22" name="Arc 122"/>
              <p:cNvSpPr/>
              <p:nvPr/>
            </p:nvSpPr>
            <p:spPr bwMode="auto">
              <a:xfrm rot="3201461">
                <a:off x="4226819" y="2671101"/>
                <a:ext cx="113218" cy="868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" name="Line 105"/>
              <p:cNvSpPr>
                <a:spLocks noChangeShapeType="1"/>
              </p:cNvSpPr>
              <p:nvPr/>
            </p:nvSpPr>
            <p:spPr bwMode="auto">
              <a:xfrm>
                <a:off x="5386007" y="1874823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Line 106"/>
              <p:cNvSpPr>
                <a:spLocks noChangeShapeType="1"/>
              </p:cNvSpPr>
              <p:nvPr/>
            </p:nvSpPr>
            <p:spPr bwMode="auto">
              <a:xfrm rot="16200000">
                <a:off x="5388912" y="1906573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Line 87"/>
              <p:cNvSpPr>
                <a:spLocks noChangeShapeType="1"/>
              </p:cNvSpPr>
              <p:nvPr/>
            </p:nvSpPr>
            <p:spPr bwMode="auto">
              <a:xfrm>
                <a:off x="6171825" y="3224215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Line 88"/>
              <p:cNvSpPr>
                <a:spLocks noChangeShapeType="1"/>
              </p:cNvSpPr>
              <p:nvPr/>
            </p:nvSpPr>
            <p:spPr bwMode="auto">
              <a:xfrm rot="16200000">
                <a:off x="6174730" y="3246440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0" name="Group 128"/>
              <p:cNvGrpSpPr/>
              <p:nvPr/>
            </p:nvGrpSpPr>
            <p:grpSpPr bwMode="auto">
              <a:xfrm rot="20116941">
                <a:off x="3872010" y="2224496"/>
                <a:ext cx="2126882" cy="133265"/>
                <a:chOff x="3431" y="3101"/>
                <a:chExt cx="701" cy="54"/>
              </a:xfrm>
            </p:grpSpPr>
            <p:grpSp>
              <p:nvGrpSpPr>
                <p:cNvPr id="61" name="Group 127"/>
                <p:cNvGrpSpPr/>
                <p:nvPr/>
              </p:nvGrpSpPr>
              <p:grpSpPr bwMode="auto">
                <a:xfrm>
                  <a:off x="3446" y="3101"/>
                  <a:ext cx="686" cy="51"/>
                  <a:chOff x="3446" y="3101"/>
                  <a:chExt cx="686" cy="51"/>
                </a:xfrm>
              </p:grpSpPr>
              <p:grpSp>
                <p:nvGrpSpPr>
                  <p:cNvPr id="63" name="Group 126"/>
                  <p:cNvGrpSpPr/>
                  <p:nvPr/>
                </p:nvGrpSpPr>
                <p:grpSpPr bwMode="auto">
                  <a:xfrm>
                    <a:off x="3446" y="3107"/>
                    <a:ext cx="686" cy="45"/>
                    <a:chOff x="3446" y="3107"/>
                    <a:chExt cx="686" cy="45"/>
                  </a:xfrm>
                </p:grpSpPr>
                <p:sp>
                  <p:nvSpPr>
                    <p:cNvPr id="65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46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67" name="Group 101"/>
                    <p:cNvGrpSpPr/>
                    <p:nvPr/>
                  </p:nvGrpSpPr>
                  <p:grpSpPr bwMode="auto">
                    <a:xfrm>
                      <a:off x="3905" y="3107"/>
                      <a:ext cx="227" cy="45"/>
                      <a:chOff x="3905" y="3107"/>
                      <a:chExt cx="227" cy="45"/>
                    </a:xfrm>
                  </p:grpSpPr>
                  <p:sp>
                    <p:nvSpPr>
                      <p:cNvPr id="69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46"/>
                        <a:ext cx="227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70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07"/>
                        <a:ext cx="0" cy="45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68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64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01"/>
                    <a:ext cx="0" cy="45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62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4" name="Text Box 123"/>
              <p:cNvSpPr txBox="1">
                <a:spLocks noChangeArrowheads="1"/>
              </p:cNvSpPr>
              <p:nvPr/>
            </p:nvSpPr>
            <p:spPr bwMode="auto">
              <a:xfrm>
                <a:off x="5500694" y="1978215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60°</a:t>
                </a:r>
              </a:p>
            </p:txBody>
          </p:sp>
          <p:sp>
            <p:nvSpPr>
              <p:cNvPr id="75" name="Arc 122"/>
              <p:cNvSpPr/>
              <p:nvPr/>
            </p:nvSpPr>
            <p:spPr bwMode="auto">
              <a:xfrm rot="11467931">
                <a:off x="5806227" y="1939211"/>
                <a:ext cx="116040" cy="8438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" name="Text Box 123"/>
              <p:cNvSpPr txBox="1">
                <a:spLocks noChangeArrowheads="1"/>
              </p:cNvSpPr>
              <p:nvPr/>
            </p:nvSpPr>
            <p:spPr bwMode="auto">
              <a:xfrm rot="3233948">
                <a:off x="5816972" y="2263967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35°</a:t>
                </a:r>
              </a:p>
            </p:txBody>
          </p:sp>
          <p:sp>
            <p:nvSpPr>
              <p:cNvPr id="77" name="Arc 122"/>
              <p:cNvSpPr/>
              <p:nvPr/>
            </p:nvSpPr>
            <p:spPr bwMode="auto">
              <a:xfrm rot="9117195">
                <a:off x="5935200" y="2096526"/>
                <a:ext cx="119382" cy="5481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" name="Text Box 123"/>
              <p:cNvSpPr txBox="1">
                <a:spLocks noChangeArrowheads="1"/>
              </p:cNvSpPr>
              <p:nvPr/>
            </p:nvSpPr>
            <p:spPr bwMode="auto">
              <a:xfrm>
                <a:off x="6072198" y="2928934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55°</a:t>
                </a:r>
              </a:p>
            </p:txBody>
          </p:sp>
          <p:sp>
            <p:nvSpPr>
              <p:cNvPr id="79" name="Arc 122"/>
              <p:cNvSpPr/>
              <p:nvPr/>
            </p:nvSpPr>
            <p:spPr bwMode="auto">
              <a:xfrm rot="15421194">
                <a:off x="6468675" y="3031690"/>
                <a:ext cx="175064" cy="13922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" name="Text Box 121"/>
              <p:cNvSpPr txBox="1">
                <a:spLocks noChangeArrowheads="1"/>
              </p:cNvSpPr>
              <p:nvPr/>
            </p:nvSpPr>
            <p:spPr bwMode="auto">
              <a:xfrm>
                <a:off x="6572264" y="2714620"/>
                <a:ext cx="1143008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学校</a:t>
                </a:r>
              </a:p>
            </p:txBody>
          </p:sp>
          <p:sp>
            <p:nvSpPr>
              <p:cNvPr id="81" name="Text Box 121"/>
              <p:cNvSpPr txBox="1">
                <a:spLocks noChangeArrowheads="1"/>
              </p:cNvSpPr>
              <p:nvPr/>
            </p:nvSpPr>
            <p:spPr bwMode="auto">
              <a:xfrm>
                <a:off x="4786314" y="1357298"/>
                <a:ext cx="1357322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广场</a:t>
                </a:r>
              </a:p>
            </p:txBody>
          </p:sp>
        </p:grpSp>
      </p:grpSp>
      <p:sp>
        <p:nvSpPr>
          <p:cNvPr id="84" name="TextBox 83"/>
          <p:cNvSpPr txBox="1"/>
          <p:nvPr/>
        </p:nvSpPr>
        <p:spPr>
          <a:xfrm>
            <a:off x="2123728" y="5229200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</a:rPr>
              <a:t>从图上都知道了哪些信息？</a:t>
            </a:r>
          </a:p>
        </p:txBody>
      </p:sp>
      <p:pic>
        <p:nvPicPr>
          <p:cNvPr id="89" name="图片 88" descr="图片10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581128"/>
            <a:ext cx="1952381" cy="1676191"/>
          </a:xfrm>
          <a:prstGeom prst="rect">
            <a:avLst/>
          </a:prstGeom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016871"/>
            <a:ext cx="936104" cy="3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157226" y="745540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这是小红家到学校的路线图。</a:t>
            </a:r>
          </a:p>
        </p:txBody>
      </p:sp>
      <p:grpSp>
        <p:nvGrpSpPr>
          <p:cNvPr id="2" name="组合 82"/>
          <p:cNvGrpSpPr/>
          <p:nvPr/>
        </p:nvGrpSpPr>
        <p:grpSpPr>
          <a:xfrm>
            <a:off x="1142976" y="1500174"/>
            <a:ext cx="6505575" cy="2978151"/>
            <a:chOff x="1566887" y="1093791"/>
            <a:chExt cx="6505575" cy="2978151"/>
          </a:xfrm>
        </p:grpSpPr>
        <p:sp>
          <p:nvSpPr>
            <p:cNvPr id="11" name="AutoShape 55"/>
            <p:cNvSpPr>
              <a:spLocks noChangeArrowheads="1"/>
            </p:cNvSpPr>
            <p:nvPr/>
          </p:nvSpPr>
          <p:spPr bwMode="auto">
            <a:xfrm>
              <a:off x="1566887" y="1093791"/>
              <a:ext cx="6505575" cy="297815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FF99CC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组合 81"/>
            <p:cNvGrpSpPr/>
            <p:nvPr/>
          </p:nvGrpSpPr>
          <p:grpSpPr>
            <a:xfrm>
              <a:off x="2143112" y="1357298"/>
              <a:ext cx="5572160" cy="2428892"/>
              <a:chOff x="2143112" y="1357298"/>
              <a:chExt cx="5572160" cy="2428892"/>
            </a:xfrm>
          </p:grpSpPr>
          <p:sp>
            <p:nvSpPr>
              <p:cNvPr id="9" name="Line 52"/>
              <p:cNvSpPr>
                <a:spLocks noChangeShapeType="1"/>
              </p:cNvSpPr>
              <p:nvPr/>
            </p:nvSpPr>
            <p:spPr bwMode="auto">
              <a:xfrm flipV="1">
                <a:off x="2428864" y="2000240"/>
                <a:ext cx="0" cy="433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Text Box 53"/>
              <p:cNvSpPr txBox="1">
                <a:spLocks noChangeArrowheads="1"/>
              </p:cNvSpPr>
              <p:nvPr/>
            </p:nvSpPr>
            <p:spPr bwMode="auto">
              <a:xfrm>
                <a:off x="2143112" y="1500174"/>
                <a:ext cx="504825" cy="523220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/>
                  <a:t>北</a:t>
                </a:r>
              </a:p>
            </p:txBody>
          </p:sp>
          <p:sp>
            <p:nvSpPr>
              <p:cNvPr id="38" name="Line 105"/>
              <p:cNvSpPr>
                <a:spLocks noChangeShapeType="1"/>
              </p:cNvSpPr>
              <p:nvPr/>
            </p:nvSpPr>
            <p:spPr bwMode="auto">
              <a:xfrm>
                <a:off x="3462210" y="2787636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Line 106"/>
              <p:cNvSpPr>
                <a:spLocks noChangeShapeType="1"/>
              </p:cNvSpPr>
              <p:nvPr/>
            </p:nvSpPr>
            <p:spPr bwMode="auto">
              <a:xfrm rot="16200000">
                <a:off x="3465115" y="2819386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" name="Group 128"/>
              <p:cNvGrpSpPr/>
              <p:nvPr/>
            </p:nvGrpSpPr>
            <p:grpSpPr bwMode="auto">
              <a:xfrm rot="3572329">
                <a:off x="5588316" y="2492163"/>
                <a:ext cx="1516482" cy="76200"/>
                <a:chOff x="3431" y="3107"/>
                <a:chExt cx="925" cy="48"/>
              </a:xfrm>
            </p:grpSpPr>
            <p:grpSp>
              <p:nvGrpSpPr>
                <p:cNvPr id="7" name="Group 126"/>
                <p:cNvGrpSpPr/>
                <p:nvPr/>
              </p:nvGrpSpPr>
              <p:grpSpPr bwMode="auto">
                <a:xfrm>
                  <a:off x="3446" y="3107"/>
                  <a:ext cx="910" cy="45"/>
                  <a:chOff x="3446" y="3107"/>
                  <a:chExt cx="910" cy="45"/>
                </a:xfrm>
              </p:grpSpPr>
              <p:sp>
                <p:nvSpPr>
                  <p:cNvPr id="47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446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3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3145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8" name="Group 101"/>
                  <p:cNvGrpSpPr/>
                  <p:nvPr/>
                </p:nvGrpSpPr>
                <p:grpSpPr bwMode="auto">
                  <a:xfrm>
                    <a:off x="3905" y="3107"/>
                    <a:ext cx="227" cy="45"/>
                    <a:chOff x="3905" y="3107"/>
                    <a:chExt cx="227" cy="45"/>
                  </a:xfrm>
                </p:grpSpPr>
                <p:sp>
                  <p:nvSpPr>
                    <p:cNvPr id="5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2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07"/>
                      <a:ext cx="0" cy="4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0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4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4" name="Text Box 121"/>
              <p:cNvSpPr txBox="1">
                <a:spLocks noChangeArrowheads="1"/>
              </p:cNvSpPr>
              <p:nvPr/>
            </p:nvSpPr>
            <p:spPr bwMode="auto">
              <a:xfrm>
                <a:off x="2285984" y="2285992"/>
                <a:ext cx="2062415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小红家</a:t>
                </a:r>
              </a:p>
            </p:txBody>
          </p:sp>
          <p:sp>
            <p:nvSpPr>
              <p:cNvPr id="73" name="Text Box 123"/>
              <p:cNvSpPr txBox="1">
                <a:spLocks noChangeArrowheads="1"/>
              </p:cNvSpPr>
              <p:nvPr/>
            </p:nvSpPr>
            <p:spPr bwMode="auto">
              <a:xfrm>
                <a:off x="4316774" y="2500306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30°</a:t>
                </a:r>
              </a:p>
            </p:txBody>
          </p:sp>
          <p:sp>
            <p:nvSpPr>
              <p:cNvPr id="22" name="Arc 122"/>
              <p:cNvSpPr/>
              <p:nvPr/>
            </p:nvSpPr>
            <p:spPr bwMode="auto">
              <a:xfrm rot="3201461">
                <a:off x="4226819" y="2671101"/>
                <a:ext cx="113218" cy="868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" name="Line 105"/>
              <p:cNvSpPr>
                <a:spLocks noChangeShapeType="1"/>
              </p:cNvSpPr>
              <p:nvPr/>
            </p:nvSpPr>
            <p:spPr bwMode="auto">
              <a:xfrm>
                <a:off x="5386007" y="1874823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Line 106"/>
              <p:cNvSpPr>
                <a:spLocks noChangeShapeType="1"/>
              </p:cNvSpPr>
              <p:nvPr/>
            </p:nvSpPr>
            <p:spPr bwMode="auto">
              <a:xfrm rot="16200000">
                <a:off x="5388912" y="1906573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Line 87"/>
              <p:cNvSpPr>
                <a:spLocks noChangeShapeType="1"/>
              </p:cNvSpPr>
              <p:nvPr/>
            </p:nvSpPr>
            <p:spPr bwMode="auto">
              <a:xfrm>
                <a:off x="6171825" y="3224215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Line 88"/>
              <p:cNvSpPr>
                <a:spLocks noChangeShapeType="1"/>
              </p:cNvSpPr>
              <p:nvPr/>
            </p:nvSpPr>
            <p:spPr bwMode="auto">
              <a:xfrm rot="16200000">
                <a:off x="6174730" y="3246440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2" name="Group 128"/>
              <p:cNvGrpSpPr/>
              <p:nvPr/>
            </p:nvGrpSpPr>
            <p:grpSpPr bwMode="auto">
              <a:xfrm rot="20116941">
                <a:off x="3872010" y="2224496"/>
                <a:ext cx="2126882" cy="133265"/>
                <a:chOff x="3431" y="3101"/>
                <a:chExt cx="701" cy="54"/>
              </a:xfrm>
            </p:grpSpPr>
            <p:grpSp>
              <p:nvGrpSpPr>
                <p:cNvPr id="13" name="Group 127"/>
                <p:cNvGrpSpPr/>
                <p:nvPr/>
              </p:nvGrpSpPr>
              <p:grpSpPr bwMode="auto">
                <a:xfrm>
                  <a:off x="3446" y="3101"/>
                  <a:ext cx="686" cy="51"/>
                  <a:chOff x="3446" y="3101"/>
                  <a:chExt cx="686" cy="51"/>
                </a:xfrm>
              </p:grpSpPr>
              <p:grpSp>
                <p:nvGrpSpPr>
                  <p:cNvPr id="18" name="Group 126"/>
                  <p:cNvGrpSpPr/>
                  <p:nvPr/>
                </p:nvGrpSpPr>
                <p:grpSpPr bwMode="auto">
                  <a:xfrm>
                    <a:off x="3446" y="3107"/>
                    <a:ext cx="686" cy="45"/>
                    <a:chOff x="3446" y="3107"/>
                    <a:chExt cx="686" cy="45"/>
                  </a:xfrm>
                </p:grpSpPr>
                <p:sp>
                  <p:nvSpPr>
                    <p:cNvPr id="65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46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19" name="Group 101"/>
                    <p:cNvGrpSpPr/>
                    <p:nvPr/>
                  </p:nvGrpSpPr>
                  <p:grpSpPr bwMode="auto">
                    <a:xfrm>
                      <a:off x="3905" y="3107"/>
                      <a:ext cx="227" cy="45"/>
                      <a:chOff x="3905" y="3107"/>
                      <a:chExt cx="227" cy="45"/>
                    </a:xfrm>
                  </p:grpSpPr>
                  <p:sp>
                    <p:nvSpPr>
                      <p:cNvPr id="69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46"/>
                        <a:ext cx="227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70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07"/>
                        <a:ext cx="0" cy="45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68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64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01"/>
                    <a:ext cx="0" cy="45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62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4" name="Text Box 123"/>
              <p:cNvSpPr txBox="1">
                <a:spLocks noChangeArrowheads="1"/>
              </p:cNvSpPr>
              <p:nvPr/>
            </p:nvSpPr>
            <p:spPr bwMode="auto">
              <a:xfrm>
                <a:off x="5500694" y="1978215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60°</a:t>
                </a:r>
              </a:p>
            </p:txBody>
          </p:sp>
          <p:sp>
            <p:nvSpPr>
              <p:cNvPr id="75" name="Arc 122"/>
              <p:cNvSpPr/>
              <p:nvPr/>
            </p:nvSpPr>
            <p:spPr bwMode="auto">
              <a:xfrm rot="11467931">
                <a:off x="5806227" y="1939211"/>
                <a:ext cx="116040" cy="8438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" name="Text Box 123"/>
              <p:cNvSpPr txBox="1">
                <a:spLocks noChangeArrowheads="1"/>
              </p:cNvSpPr>
              <p:nvPr/>
            </p:nvSpPr>
            <p:spPr bwMode="auto">
              <a:xfrm rot="3233948">
                <a:off x="5816972" y="2263967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35°</a:t>
                </a:r>
              </a:p>
            </p:txBody>
          </p:sp>
          <p:sp>
            <p:nvSpPr>
              <p:cNvPr id="77" name="Arc 122"/>
              <p:cNvSpPr/>
              <p:nvPr/>
            </p:nvSpPr>
            <p:spPr bwMode="auto">
              <a:xfrm rot="9117195">
                <a:off x="5935200" y="2096526"/>
                <a:ext cx="119382" cy="5481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" name="Text Box 123"/>
              <p:cNvSpPr txBox="1">
                <a:spLocks noChangeArrowheads="1"/>
              </p:cNvSpPr>
              <p:nvPr/>
            </p:nvSpPr>
            <p:spPr bwMode="auto">
              <a:xfrm>
                <a:off x="6072198" y="2928934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55°</a:t>
                </a:r>
              </a:p>
            </p:txBody>
          </p:sp>
          <p:sp>
            <p:nvSpPr>
              <p:cNvPr id="79" name="Arc 122"/>
              <p:cNvSpPr/>
              <p:nvPr/>
            </p:nvSpPr>
            <p:spPr bwMode="auto">
              <a:xfrm rot="15421194">
                <a:off x="6468675" y="3031690"/>
                <a:ext cx="175064" cy="13922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" name="Text Box 121"/>
              <p:cNvSpPr txBox="1">
                <a:spLocks noChangeArrowheads="1"/>
              </p:cNvSpPr>
              <p:nvPr/>
            </p:nvSpPr>
            <p:spPr bwMode="auto">
              <a:xfrm>
                <a:off x="6572264" y="2714620"/>
                <a:ext cx="1143008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学校</a:t>
                </a:r>
              </a:p>
            </p:txBody>
          </p:sp>
          <p:sp>
            <p:nvSpPr>
              <p:cNvPr id="81" name="Text Box 121"/>
              <p:cNvSpPr txBox="1">
                <a:spLocks noChangeArrowheads="1"/>
              </p:cNvSpPr>
              <p:nvPr/>
            </p:nvSpPr>
            <p:spPr bwMode="auto">
              <a:xfrm>
                <a:off x="4786314" y="1357298"/>
                <a:ext cx="1357322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广场</a:t>
                </a:r>
              </a:p>
            </p:txBody>
          </p:sp>
        </p:grpSp>
      </p:grpSp>
      <p:sp>
        <p:nvSpPr>
          <p:cNvPr id="54" name="TextBox 53"/>
          <p:cNvSpPr txBox="1"/>
          <p:nvPr/>
        </p:nvSpPr>
        <p:spPr>
          <a:xfrm>
            <a:off x="1187624" y="4995173"/>
            <a:ext cx="662473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图上</a:t>
            </a:r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1</a:t>
            </a:r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厘米代表实际距离</a:t>
            </a:r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100</a:t>
            </a:r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米，从家先到广场，再到学校</a:t>
            </a:r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……</a:t>
            </a:r>
            <a:endParaRPr lang="zh-CN" altLang="en-US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016871"/>
            <a:ext cx="936104" cy="3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575562" y="548680"/>
            <a:ext cx="7568438" cy="10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0000FF"/>
                </a:solidFill>
              </a:rPr>
              <a:t>小组合作，完成表格，描述出小红从家到学校的路线。</a:t>
            </a:r>
          </a:p>
        </p:txBody>
      </p:sp>
      <p:grpSp>
        <p:nvGrpSpPr>
          <p:cNvPr id="2" name="组合 82"/>
          <p:cNvGrpSpPr/>
          <p:nvPr/>
        </p:nvGrpSpPr>
        <p:grpSpPr>
          <a:xfrm>
            <a:off x="1142976" y="1651030"/>
            <a:ext cx="6505575" cy="2786082"/>
            <a:chOff x="1566887" y="1093791"/>
            <a:chExt cx="6505575" cy="2978151"/>
          </a:xfrm>
        </p:grpSpPr>
        <p:sp>
          <p:nvSpPr>
            <p:cNvPr id="11" name="AutoShape 55"/>
            <p:cNvSpPr>
              <a:spLocks noChangeArrowheads="1"/>
            </p:cNvSpPr>
            <p:nvPr/>
          </p:nvSpPr>
          <p:spPr bwMode="auto">
            <a:xfrm>
              <a:off x="1566887" y="1093791"/>
              <a:ext cx="6505575" cy="297815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FF99CC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组合 81"/>
            <p:cNvGrpSpPr/>
            <p:nvPr/>
          </p:nvGrpSpPr>
          <p:grpSpPr>
            <a:xfrm>
              <a:off x="2143112" y="1357298"/>
              <a:ext cx="5572160" cy="2428892"/>
              <a:chOff x="2143112" y="1357298"/>
              <a:chExt cx="5572160" cy="2428892"/>
            </a:xfrm>
          </p:grpSpPr>
          <p:sp>
            <p:nvSpPr>
              <p:cNvPr id="9" name="Line 52"/>
              <p:cNvSpPr>
                <a:spLocks noChangeShapeType="1"/>
              </p:cNvSpPr>
              <p:nvPr/>
            </p:nvSpPr>
            <p:spPr bwMode="auto">
              <a:xfrm flipV="1">
                <a:off x="2428864" y="2000240"/>
                <a:ext cx="0" cy="433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Text Box 53"/>
              <p:cNvSpPr txBox="1">
                <a:spLocks noChangeArrowheads="1"/>
              </p:cNvSpPr>
              <p:nvPr/>
            </p:nvSpPr>
            <p:spPr bwMode="auto">
              <a:xfrm>
                <a:off x="2143112" y="1500174"/>
                <a:ext cx="504825" cy="523220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/>
                  <a:t>北</a:t>
                </a:r>
              </a:p>
            </p:txBody>
          </p:sp>
          <p:sp>
            <p:nvSpPr>
              <p:cNvPr id="38" name="Line 105"/>
              <p:cNvSpPr>
                <a:spLocks noChangeShapeType="1"/>
              </p:cNvSpPr>
              <p:nvPr/>
            </p:nvSpPr>
            <p:spPr bwMode="auto">
              <a:xfrm>
                <a:off x="3462210" y="2787636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Line 106"/>
              <p:cNvSpPr>
                <a:spLocks noChangeShapeType="1"/>
              </p:cNvSpPr>
              <p:nvPr/>
            </p:nvSpPr>
            <p:spPr bwMode="auto">
              <a:xfrm rot="16200000">
                <a:off x="3465115" y="2819386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" name="Group 128"/>
              <p:cNvGrpSpPr/>
              <p:nvPr/>
            </p:nvGrpSpPr>
            <p:grpSpPr bwMode="auto">
              <a:xfrm rot="3572329">
                <a:off x="5588316" y="2492163"/>
                <a:ext cx="1516482" cy="76200"/>
                <a:chOff x="3431" y="3107"/>
                <a:chExt cx="925" cy="48"/>
              </a:xfrm>
            </p:grpSpPr>
            <p:grpSp>
              <p:nvGrpSpPr>
                <p:cNvPr id="7" name="Group 126"/>
                <p:cNvGrpSpPr/>
                <p:nvPr/>
              </p:nvGrpSpPr>
              <p:grpSpPr bwMode="auto">
                <a:xfrm>
                  <a:off x="3446" y="3107"/>
                  <a:ext cx="910" cy="45"/>
                  <a:chOff x="3446" y="3107"/>
                  <a:chExt cx="910" cy="45"/>
                </a:xfrm>
              </p:grpSpPr>
              <p:sp>
                <p:nvSpPr>
                  <p:cNvPr id="47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446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3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3145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8" name="Group 101"/>
                  <p:cNvGrpSpPr/>
                  <p:nvPr/>
                </p:nvGrpSpPr>
                <p:grpSpPr bwMode="auto">
                  <a:xfrm>
                    <a:off x="3905" y="3107"/>
                    <a:ext cx="227" cy="45"/>
                    <a:chOff x="3905" y="3107"/>
                    <a:chExt cx="227" cy="45"/>
                  </a:xfrm>
                </p:grpSpPr>
                <p:sp>
                  <p:nvSpPr>
                    <p:cNvPr id="5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2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07"/>
                      <a:ext cx="0" cy="4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0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4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4" name="Text Box 121"/>
              <p:cNvSpPr txBox="1">
                <a:spLocks noChangeArrowheads="1"/>
              </p:cNvSpPr>
              <p:nvPr/>
            </p:nvSpPr>
            <p:spPr bwMode="auto">
              <a:xfrm>
                <a:off x="2285984" y="2285992"/>
                <a:ext cx="2062415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小红家</a:t>
                </a:r>
              </a:p>
            </p:txBody>
          </p:sp>
          <p:sp>
            <p:nvSpPr>
              <p:cNvPr id="73" name="Text Box 123"/>
              <p:cNvSpPr txBox="1">
                <a:spLocks noChangeArrowheads="1"/>
              </p:cNvSpPr>
              <p:nvPr/>
            </p:nvSpPr>
            <p:spPr bwMode="auto">
              <a:xfrm>
                <a:off x="4316774" y="2500306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30°</a:t>
                </a:r>
              </a:p>
            </p:txBody>
          </p:sp>
          <p:sp>
            <p:nvSpPr>
              <p:cNvPr id="22" name="Arc 122"/>
              <p:cNvSpPr/>
              <p:nvPr/>
            </p:nvSpPr>
            <p:spPr bwMode="auto">
              <a:xfrm rot="3201461">
                <a:off x="4226819" y="2671101"/>
                <a:ext cx="113218" cy="868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" name="Line 105"/>
              <p:cNvSpPr>
                <a:spLocks noChangeShapeType="1"/>
              </p:cNvSpPr>
              <p:nvPr/>
            </p:nvSpPr>
            <p:spPr bwMode="auto">
              <a:xfrm>
                <a:off x="5386007" y="1874823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Line 106"/>
              <p:cNvSpPr>
                <a:spLocks noChangeShapeType="1"/>
              </p:cNvSpPr>
              <p:nvPr/>
            </p:nvSpPr>
            <p:spPr bwMode="auto">
              <a:xfrm rot="16200000">
                <a:off x="5388912" y="1906573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Line 87"/>
              <p:cNvSpPr>
                <a:spLocks noChangeShapeType="1"/>
              </p:cNvSpPr>
              <p:nvPr/>
            </p:nvSpPr>
            <p:spPr bwMode="auto">
              <a:xfrm>
                <a:off x="6171825" y="3224215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Line 88"/>
              <p:cNvSpPr>
                <a:spLocks noChangeShapeType="1"/>
              </p:cNvSpPr>
              <p:nvPr/>
            </p:nvSpPr>
            <p:spPr bwMode="auto">
              <a:xfrm rot="16200000">
                <a:off x="6174730" y="3246440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2" name="Group 128"/>
              <p:cNvGrpSpPr/>
              <p:nvPr/>
            </p:nvGrpSpPr>
            <p:grpSpPr bwMode="auto">
              <a:xfrm rot="20116941">
                <a:off x="3872010" y="2224496"/>
                <a:ext cx="2126882" cy="133265"/>
                <a:chOff x="3431" y="3101"/>
                <a:chExt cx="701" cy="54"/>
              </a:xfrm>
            </p:grpSpPr>
            <p:grpSp>
              <p:nvGrpSpPr>
                <p:cNvPr id="13" name="Group 127"/>
                <p:cNvGrpSpPr/>
                <p:nvPr/>
              </p:nvGrpSpPr>
              <p:grpSpPr bwMode="auto">
                <a:xfrm>
                  <a:off x="3446" y="3101"/>
                  <a:ext cx="686" cy="51"/>
                  <a:chOff x="3446" y="3101"/>
                  <a:chExt cx="686" cy="51"/>
                </a:xfrm>
              </p:grpSpPr>
              <p:grpSp>
                <p:nvGrpSpPr>
                  <p:cNvPr id="18" name="Group 126"/>
                  <p:cNvGrpSpPr/>
                  <p:nvPr/>
                </p:nvGrpSpPr>
                <p:grpSpPr bwMode="auto">
                  <a:xfrm>
                    <a:off x="3446" y="3107"/>
                    <a:ext cx="686" cy="45"/>
                    <a:chOff x="3446" y="3107"/>
                    <a:chExt cx="686" cy="45"/>
                  </a:xfrm>
                </p:grpSpPr>
                <p:sp>
                  <p:nvSpPr>
                    <p:cNvPr id="65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46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19" name="Group 101"/>
                    <p:cNvGrpSpPr/>
                    <p:nvPr/>
                  </p:nvGrpSpPr>
                  <p:grpSpPr bwMode="auto">
                    <a:xfrm>
                      <a:off x="3905" y="3107"/>
                      <a:ext cx="227" cy="45"/>
                      <a:chOff x="3905" y="3107"/>
                      <a:chExt cx="227" cy="45"/>
                    </a:xfrm>
                  </p:grpSpPr>
                  <p:sp>
                    <p:nvSpPr>
                      <p:cNvPr id="69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46"/>
                        <a:ext cx="227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70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07"/>
                        <a:ext cx="0" cy="45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68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64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01"/>
                    <a:ext cx="0" cy="45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62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4" name="Text Box 123"/>
              <p:cNvSpPr txBox="1">
                <a:spLocks noChangeArrowheads="1"/>
              </p:cNvSpPr>
              <p:nvPr/>
            </p:nvSpPr>
            <p:spPr bwMode="auto">
              <a:xfrm>
                <a:off x="5500694" y="1978215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60°</a:t>
                </a:r>
              </a:p>
            </p:txBody>
          </p:sp>
          <p:sp>
            <p:nvSpPr>
              <p:cNvPr id="75" name="Arc 122"/>
              <p:cNvSpPr/>
              <p:nvPr/>
            </p:nvSpPr>
            <p:spPr bwMode="auto">
              <a:xfrm rot="11467931">
                <a:off x="5806227" y="1939211"/>
                <a:ext cx="116040" cy="8438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" name="Text Box 123"/>
              <p:cNvSpPr txBox="1">
                <a:spLocks noChangeArrowheads="1"/>
              </p:cNvSpPr>
              <p:nvPr/>
            </p:nvSpPr>
            <p:spPr bwMode="auto">
              <a:xfrm rot="3233948">
                <a:off x="5816972" y="2263967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35°</a:t>
                </a:r>
              </a:p>
            </p:txBody>
          </p:sp>
          <p:sp>
            <p:nvSpPr>
              <p:cNvPr id="77" name="Arc 122"/>
              <p:cNvSpPr/>
              <p:nvPr/>
            </p:nvSpPr>
            <p:spPr bwMode="auto">
              <a:xfrm rot="9117195">
                <a:off x="5935200" y="2096526"/>
                <a:ext cx="119382" cy="5481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" name="Text Box 123"/>
              <p:cNvSpPr txBox="1">
                <a:spLocks noChangeArrowheads="1"/>
              </p:cNvSpPr>
              <p:nvPr/>
            </p:nvSpPr>
            <p:spPr bwMode="auto">
              <a:xfrm>
                <a:off x="6072198" y="2928934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55°</a:t>
                </a:r>
              </a:p>
            </p:txBody>
          </p:sp>
          <p:sp>
            <p:nvSpPr>
              <p:cNvPr id="79" name="Arc 122"/>
              <p:cNvSpPr/>
              <p:nvPr/>
            </p:nvSpPr>
            <p:spPr bwMode="auto">
              <a:xfrm rot="15421194">
                <a:off x="6468675" y="3031690"/>
                <a:ext cx="175064" cy="13922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" name="Text Box 121"/>
              <p:cNvSpPr txBox="1">
                <a:spLocks noChangeArrowheads="1"/>
              </p:cNvSpPr>
              <p:nvPr/>
            </p:nvSpPr>
            <p:spPr bwMode="auto">
              <a:xfrm>
                <a:off x="6572264" y="2714620"/>
                <a:ext cx="1143008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学校</a:t>
                </a:r>
              </a:p>
            </p:txBody>
          </p:sp>
          <p:sp>
            <p:nvSpPr>
              <p:cNvPr id="81" name="Text Box 121"/>
              <p:cNvSpPr txBox="1">
                <a:spLocks noChangeArrowheads="1"/>
              </p:cNvSpPr>
              <p:nvPr/>
            </p:nvSpPr>
            <p:spPr bwMode="auto">
              <a:xfrm>
                <a:off x="4786314" y="1357298"/>
                <a:ext cx="1357322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广场</a:t>
                </a:r>
              </a:p>
            </p:txBody>
          </p:sp>
        </p:grpSp>
      </p:grpSp>
      <p:graphicFrame>
        <p:nvGraphicFramePr>
          <p:cNvPr id="55" name="表格 54"/>
          <p:cNvGraphicFramePr>
            <a:graphicFrameLocks noGrp="1"/>
          </p:cNvGraphicFramePr>
          <p:nvPr/>
        </p:nvGraphicFramePr>
        <p:xfrm>
          <a:off x="899592" y="4581128"/>
          <a:ext cx="7143801" cy="186009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381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1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1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421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方向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路程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672">
                <a:tc>
                  <a:txBody>
                    <a:bodyPr/>
                    <a:lstStyle/>
                    <a:p>
                      <a:r>
                        <a:rPr lang="zh-CN" altLang="en-US" sz="2800" b="1" dirty="0"/>
                        <a:t>小红家    广场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211">
                <a:tc>
                  <a:txBody>
                    <a:bodyPr/>
                    <a:lstStyle/>
                    <a:p>
                      <a:r>
                        <a:rPr lang="zh-CN" altLang="en-US" sz="2800" b="1" dirty="0"/>
                        <a:t>广场     学校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61" name="直接箭头连接符 60"/>
          <p:cNvCxnSpPr/>
          <p:nvPr/>
        </p:nvCxnSpPr>
        <p:spPr bwMode="auto">
          <a:xfrm>
            <a:off x="2051720" y="5443636"/>
            <a:ext cx="428628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直接箭头连接符 62"/>
          <p:cNvCxnSpPr/>
          <p:nvPr/>
        </p:nvCxnSpPr>
        <p:spPr bwMode="auto">
          <a:xfrm>
            <a:off x="1763688" y="6093296"/>
            <a:ext cx="428628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016871"/>
            <a:ext cx="936104" cy="3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2"/>
          <p:cNvGrpSpPr/>
          <p:nvPr/>
        </p:nvGrpSpPr>
        <p:grpSpPr>
          <a:xfrm>
            <a:off x="1142976" y="908720"/>
            <a:ext cx="6505575" cy="2786082"/>
            <a:chOff x="1566887" y="1093791"/>
            <a:chExt cx="6505575" cy="2978151"/>
          </a:xfrm>
        </p:grpSpPr>
        <p:sp>
          <p:nvSpPr>
            <p:cNvPr id="11" name="AutoShape 55"/>
            <p:cNvSpPr>
              <a:spLocks noChangeArrowheads="1"/>
            </p:cNvSpPr>
            <p:nvPr/>
          </p:nvSpPr>
          <p:spPr bwMode="auto">
            <a:xfrm>
              <a:off x="1566887" y="1093791"/>
              <a:ext cx="6505575" cy="297815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FF99CC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组合 81"/>
            <p:cNvGrpSpPr/>
            <p:nvPr/>
          </p:nvGrpSpPr>
          <p:grpSpPr>
            <a:xfrm>
              <a:off x="2143112" y="1357298"/>
              <a:ext cx="5572160" cy="2428892"/>
              <a:chOff x="2143112" y="1357298"/>
              <a:chExt cx="5572160" cy="2428892"/>
            </a:xfrm>
          </p:grpSpPr>
          <p:sp>
            <p:nvSpPr>
              <p:cNvPr id="9" name="Line 52"/>
              <p:cNvSpPr>
                <a:spLocks noChangeShapeType="1"/>
              </p:cNvSpPr>
              <p:nvPr/>
            </p:nvSpPr>
            <p:spPr bwMode="auto">
              <a:xfrm flipV="1">
                <a:off x="2428864" y="2000240"/>
                <a:ext cx="0" cy="433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Text Box 53"/>
              <p:cNvSpPr txBox="1">
                <a:spLocks noChangeArrowheads="1"/>
              </p:cNvSpPr>
              <p:nvPr/>
            </p:nvSpPr>
            <p:spPr bwMode="auto">
              <a:xfrm>
                <a:off x="2143112" y="1500174"/>
                <a:ext cx="504825" cy="523220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/>
                  <a:t>北</a:t>
                </a:r>
              </a:p>
            </p:txBody>
          </p:sp>
          <p:sp>
            <p:nvSpPr>
              <p:cNvPr id="38" name="Line 105"/>
              <p:cNvSpPr>
                <a:spLocks noChangeShapeType="1"/>
              </p:cNvSpPr>
              <p:nvPr/>
            </p:nvSpPr>
            <p:spPr bwMode="auto">
              <a:xfrm>
                <a:off x="3462210" y="2787636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Line 106"/>
              <p:cNvSpPr>
                <a:spLocks noChangeShapeType="1"/>
              </p:cNvSpPr>
              <p:nvPr/>
            </p:nvSpPr>
            <p:spPr bwMode="auto">
              <a:xfrm rot="16200000">
                <a:off x="3465115" y="2819386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" name="Group 128"/>
              <p:cNvGrpSpPr/>
              <p:nvPr/>
            </p:nvGrpSpPr>
            <p:grpSpPr bwMode="auto">
              <a:xfrm rot="3572329">
                <a:off x="5588316" y="2492163"/>
                <a:ext cx="1516482" cy="76200"/>
                <a:chOff x="3431" y="3107"/>
                <a:chExt cx="925" cy="48"/>
              </a:xfrm>
            </p:grpSpPr>
            <p:grpSp>
              <p:nvGrpSpPr>
                <p:cNvPr id="7" name="Group 126"/>
                <p:cNvGrpSpPr/>
                <p:nvPr/>
              </p:nvGrpSpPr>
              <p:grpSpPr bwMode="auto">
                <a:xfrm>
                  <a:off x="3446" y="3107"/>
                  <a:ext cx="910" cy="45"/>
                  <a:chOff x="3446" y="3107"/>
                  <a:chExt cx="910" cy="45"/>
                </a:xfrm>
              </p:grpSpPr>
              <p:sp>
                <p:nvSpPr>
                  <p:cNvPr id="47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446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3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3145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8" name="Group 101"/>
                  <p:cNvGrpSpPr/>
                  <p:nvPr/>
                </p:nvGrpSpPr>
                <p:grpSpPr bwMode="auto">
                  <a:xfrm>
                    <a:off x="3905" y="3107"/>
                    <a:ext cx="227" cy="45"/>
                    <a:chOff x="3905" y="3107"/>
                    <a:chExt cx="227" cy="45"/>
                  </a:xfrm>
                </p:grpSpPr>
                <p:sp>
                  <p:nvSpPr>
                    <p:cNvPr id="5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2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07"/>
                      <a:ext cx="0" cy="4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0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4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4" name="Text Box 121"/>
              <p:cNvSpPr txBox="1">
                <a:spLocks noChangeArrowheads="1"/>
              </p:cNvSpPr>
              <p:nvPr/>
            </p:nvSpPr>
            <p:spPr bwMode="auto">
              <a:xfrm>
                <a:off x="2285984" y="2285992"/>
                <a:ext cx="2062415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小红家</a:t>
                </a:r>
              </a:p>
            </p:txBody>
          </p:sp>
          <p:sp>
            <p:nvSpPr>
              <p:cNvPr id="73" name="Text Box 123"/>
              <p:cNvSpPr txBox="1">
                <a:spLocks noChangeArrowheads="1"/>
              </p:cNvSpPr>
              <p:nvPr/>
            </p:nvSpPr>
            <p:spPr bwMode="auto">
              <a:xfrm>
                <a:off x="4316774" y="2500306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30°</a:t>
                </a:r>
              </a:p>
            </p:txBody>
          </p:sp>
          <p:sp>
            <p:nvSpPr>
              <p:cNvPr id="22" name="Arc 122"/>
              <p:cNvSpPr/>
              <p:nvPr/>
            </p:nvSpPr>
            <p:spPr bwMode="auto">
              <a:xfrm rot="3201461">
                <a:off x="4226819" y="2671101"/>
                <a:ext cx="113218" cy="868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" name="Line 105"/>
              <p:cNvSpPr>
                <a:spLocks noChangeShapeType="1"/>
              </p:cNvSpPr>
              <p:nvPr/>
            </p:nvSpPr>
            <p:spPr bwMode="auto">
              <a:xfrm>
                <a:off x="5386007" y="1874823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Line 106"/>
              <p:cNvSpPr>
                <a:spLocks noChangeShapeType="1"/>
              </p:cNvSpPr>
              <p:nvPr/>
            </p:nvSpPr>
            <p:spPr bwMode="auto">
              <a:xfrm rot="16200000">
                <a:off x="5388912" y="1906573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Line 87"/>
              <p:cNvSpPr>
                <a:spLocks noChangeShapeType="1"/>
              </p:cNvSpPr>
              <p:nvPr/>
            </p:nvSpPr>
            <p:spPr bwMode="auto">
              <a:xfrm>
                <a:off x="6171825" y="3224215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Line 88"/>
              <p:cNvSpPr>
                <a:spLocks noChangeShapeType="1"/>
              </p:cNvSpPr>
              <p:nvPr/>
            </p:nvSpPr>
            <p:spPr bwMode="auto">
              <a:xfrm rot="16200000">
                <a:off x="6174730" y="3246440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2" name="Group 128"/>
              <p:cNvGrpSpPr/>
              <p:nvPr/>
            </p:nvGrpSpPr>
            <p:grpSpPr bwMode="auto">
              <a:xfrm rot="20116941">
                <a:off x="3872010" y="2224496"/>
                <a:ext cx="2126882" cy="133265"/>
                <a:chOff x="3431" y="3101"/>
                <a:chExt cx="701" cy="54"/>
              </a:xfrm>
            </p:grpSpPr>
            <p:grpSp>
              <p:nvGrpSpPr>
                <p:cNvPr id="13" name="Group 127"/>
                <p:cNvGrpSpPr/>
                <p:nvPr/>
              </p:nvGrpSpPr>
              <p:grpSpPr bwMode="auto">
                <a:xfrm>
                  <a:off x="3446" y="3101"/>
                  <a:ext cx="686" cy="51"/>
                  <a:chOff x="3446" y="3101"/>
                  <a:chExt cx="686" cy="51"/>
                </a:xfrm>
              </p:grpSpPr>
              <p:grpSp>
                <p:nvGrpSpPr>
                  <p:cNvPr id="18" name="Group 126"/>
                  <p:cNvGrpSpPr/>
                  <p:nvPr/>
                </p:nvGrpSpPr>
                <p:grpSpPr bwMode="auto">
                  <a:xfrm>
                    <a:off x="3446" y="3107"/>
                    <a:ext cx="686" cy="45"/>
                    <a:chOff x="3446" y="3107"/>
                    <a:chExt cx="686" cy="45"/>
                  </a:xfrm>
                </p:grpSpPr>
                <p:sp>
                  <p:nvSpPr>
                    <p:cNvPr id="65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46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19" name="Group 101"/>
                    <p:cNvGrpSpPr/>
                    <p:nvPr/>
                  </p:nvGrpSpPr>
                  <p:grpSpPr bwMode="auto">
                    <a:xfrm>
                      <a:off x="3905" y="3107"/>
                      <a:ext cx="227" cy="45"/>
                      <a:chOff x="3905" y="3107"/>
                      <a:chExt cx="227" cy="45"/>
                    </a:xfrm>
                  </p:grpSpPr>
                  <p:sp>
                    <p:nvSpPr>
                      <p:cNvPr id="69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46"/>
                        <a:ext cx="227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70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07"/>
                        <a:ext cx="0" cy="45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68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64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01"/>
                    <a:ext cx="0" cy="45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62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4" name="Text Box 123"/>
              <p:cNvSpPr txBox="1">
                <a:spLocks noChangeArrowheads="1"/>
              </p:cNvSpPr>
              <p:nvPr/>
            </p:nvSpPr>
            <p:spPr bwMode="auto">
              <a:xfrm>
                <a:off x="5500694" y="1978215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60°</a:t>
                </a:r>
              </a:p>
            </p:txBody>
          </p:sp>
          <p:sp>
            <p:nvSpPr>
              <p:cNvPr id="75" name="Arc 122"/>
              <p:cNvSpPr/>
              <p:nvPr/>
            </p:nvSpPr>
            <p:spPr bwMode="auto">
              <a:xfrm rot="11467931">
                <a:off x="5806227" y="1939211"/>
                <a:ext cx="116040" cy="8438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" name="Text Box 123"/>
              <p:cNvSpPr txBox="1">
                <a:spLocks noChangeArrowheads="1"/>
              </p:cNvSpPr>
              <p:nvPr/>
            </p:nvSpPr>
            <p:spPr bwMode="auto">
              <a:xfrm rot="3233948">
                <a:off x="5816972" y="2263967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35°</a:t>
                </a:r>
              </a:p>
            </p:txBody>
          </p:sp>
          <p:sp>
            <p:nvSpPr>
              <p:cNvPr id="77" name="Arc 122"/>
              <p:cNvSpPr/>
              <p:nvPr/>
            </p:nvSpPr>
            <p:spPr bwMode="auto">
              <a:xfrm rot="9117195">
                <a:off x="5935200" y="2096526"/>
                <a:ext cx="119382" cy="5481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" name="Text Box 123"/>
              <p:cNvSpPr txBox="1">
                <a:spLocks noChangeArrowheads="1"/>
              </p:cNvSpPr>
              <p:nvPr/>
            </p:nvSpPr>
            <p:spPr bwMode="auto">
              <a:xfrm>
                <a:off x="6072198" y="2928934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55°</a:t>
                </a:r>
              </a:p>
            </p:txBody>
          </p:sp>
          <p:sp>
            <p:nvSpPr>
              <p:cNvPr id="79" name="Arc 122"/>
              <p:cNvSpPr/>
              <p:nvPr/>
            </p:nvSpPr>
            <p:spPr bwMode="auto">
              <a:xfrm rot="15421194">
                <a:off x="6468675" y="3031690"/>
                <a:ext cx="175064" cy="13922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" name="Text Box 121"/>
              <p:cNvSpPr txBox="1">
                <a:spLocks noChangeArrowheads="1"/>
              </p:cNvSpPr>
              <p:nvPr/>
            </p:nvSpPr>
            <p:spPr bwMode="auto">
              <a:xfrm>
                <a:off x="6572264" y="2714620"/>
                <a:ext cx="1143008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学校</a:t>
                </a:r>
              </a:p>
            </p:txBody>
          </p:sp>
          <p:sp>
            <p:nvSpPr>
              <p:cNvPr id="81" name="Text Box 121"/>
              <p:cNvSpPr txBox="1">
                <a:spLocks noChangeArrowheads="1"/>
              </p:cNvSpPr>
              <p:nvPr/>
            </p:nvSpPr>
            <p:spPr bwMode="auto">
              <a:xfrm>
                <a:off x="4786314" y="1357298"/>
                <a:ext cx="1357322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广场</a:t>
                </a:r>
              </a:p>
            </p:txBody>
          </p:sp>
        </p:grpSp>
      </p:grpSp>
      <p:sp>
        <p:nvSpPr>
          <p:cNvPr id="66" name="TextBox 65"/>
          <p:cNvSpPr txBox="1"/>
          <p:nvPr/>
        </p:nvSpPr>
        <p:spPr>
          <a:xfrm>
            <a:off x="539552" y="4214818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1.</a:t>
            </a:r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广场在小红家的什么方向？距离是多少？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71600" y="4941168"/>
            <a:ext cx="7056784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CC0099"/>
                </a:solidFill>
                <a:latin typeface="+mn-ea"/>
                <a:ea typeface="+mn-ea"/>
              </a:rPr>
              <a:t>    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从小红家到广场，以小红家为观测点，广场在小红家的东偏北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30°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方向，距离是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300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米</a:t>
            </a:r>
            <a:r>
              <a:rPr lang="zh-CN" altLang="en-US" b="1" dirty="0">
                <a:solidFill>
                  <a:srgbClr val="CC0099"/>
                </a:solidFill>
                <a:latin typeface="+mn-ea"/>
                <a:ea typeface="+mn-ea"/>
              </a:rPr>
              <a:t>。</a:t>
            </a: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212976"/>
            <a:ext cx="936104" cy="3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6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691680" y="548680"/>
            <a:ext cx="7097442" cy="10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0000FF"/>
                </a:solidFill>
              </a:rPr>
              <a:t>小组合作，完成表格，描述出小红从家到学校的路线。</a:t>
            </a:r>
          </a:p>
        </p:txBody>
      </p:sp>
      <p:grpSp>
        <p:nvGrpSpPr>
          <p:cNvPr id="2" name="组合 82"/>
          <p:cNvGrpSpPr/>
          <p:nvPr/>
        </p:nvGrpSpPr>
        <p:grpSpPr>
          <a:xfrm>
            <a:off x="1142976" y="1579022"/>
            <a:ext cx="6505575" cy="2786082"/>
            <a:chOff x="1566887" y="1093791"/>
            <a:chExt cx="6505575" cy="2978151"/>
          </a:xfrm>
        </p:grpSpPr>
        <p:sp>
          <p:nvSpPr>
            <p:cNvPr id="11" name="AutoShape 55"/>
            <p:cNvSpPr>
              <a:spLocks noChangeArrowheads="1"/>
            </p:cNvSpPr>
            <p:nvPr/>
          </p:nvSpPr>
          <p:spPr bwMode="auto">
            <a:xfrm>
              <a:off x="1566887" y="1093791"/>
              <a:ext cx="6505575" cy="297815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FF99CC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组合 81"/>
            <p:cNvGrpSpPr/>
            <p:nvPr/>
          </p:nvGrpSpPr>
          <p:grpSpPr>
            <a:xfrm>
              <a:off x="2143112" y="1357298"/>
              <a:ext cx="5572160" cy="2428892"/>
              <a:chOff x="2143112" y="1357298"/>
              <a:chExt cx="5572160" cy="2428892"/>
            </a:xfrm>
          </p:grpSpPr>
          <p:sp>
            <p:nvSpPr>
              <p:cNvPr id="9" name="Line 52"/>
              <p:cNvSpPr>
                <a:spLocks noChangeShapeType="1"/>
              </p:cNvSpPr>
              <p:nvPr/>
            </p:nvSpPr>
            <p:spPr bwMode="auto">
              <a:xfrm flipV="1">
                <a:off x="2428864" y="2000240"/>
                <a:ext cx="0" cy="433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Text Box 53"/>
              <p:cNvSpPr txBox="1">
                <a:spLocks noChangeArrowheads="1"/>
              </p:cNvSpPr>
              <p:nvPr/>
            </p:nvSpPr>
            <p:spPr bwMode="auto">
              <a:xfrm>
                <a:off x="2143112" y="1500174"/>
                <a:ext cx="504825" cy="523220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/>
                  <a:t>北</a:t>
                </a:r>
              </a:p>
            </p:txBody>
          </p:sp>
          <p:sp>
            <p:nvSpPr>
              <p:cNvPr id="38" name="Line 105"/>
              <p:cNvSpPr>
                <a:spLocks noChangeShapeType="1"/>
              </p:cNvSpPr>
              <p:nvPr/>
            </p:nvSpPr>
            <p:spPr bwMode="auto">
              <a:xfrm>
                <a:off x="3462210" y="2787636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Line 106"/>
              <p:cNvSpPr>
                <a:spLocks noChangeShapeType="1"/>
              </p:cNvSpPr>
              <p:nvPr/>
            </p:nvSpPr>
            <p:spPr bwMode="auto">
              <a:xfrm rot="16200000">
                <a:off x="3465115" y="2819386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" name="Group 128"/>
              <p:cNvGrpSpPr/>
              <p:nvPr/>
            </p:nvGrpSpPr>
            <p:grpSpPr bwMode="auto">
              <a:xfrm rot="3572329">
                <a:off x="5588316" y="2492163"/>
                <a:ext cx="1516482" cy="76200"/>
                <a:chOff x="3431" y="3107"/>
                <a:chExt cx="925" cy="48"/>
              </a:xfrm>
            </p:grpSpPr>
            <p:grpSp>
              <p:nvGrpSpPr>
                <p:cNvPr id="7" name="Group 126"/>
                <p:cNvGrpSpPr/>
                <p:nvPr/>
              </p:nvGrpSpPr>
              <p:grpSpPr bwMode="auto">
                <a:xfrm>
                  <a:off x="3446" y="3107"/>
                  <a:ext cx="910" cy="45"/>
                  <a:chOff x="3446" y="3107"/>
                  <a:chExt cx="910" cy="45"/>
                </a:xfrm>
              </p:grpSpPr>
              <p:sp>
                <p:nvSpPr>
                  <p:cNvPr id="47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446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3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3145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8" name="Group 101"/>
                  <p:cNvGrpSpPr/>
                  <p:nvPr/>
                </p:nvGrpSpPr>
                <p:grpSpPr bwMode="auto">
                  <a:xfrm>
                    <a:off x="3905" y="3107"/>
                    <a:ext cx="227" cy="45"/>
                    <a:chOff x="3905" y="3107"/>
                    <a:chExt cx="227" cy="45"/>
                  </a:xfrm>
                </p:grpSpPr>
                <p:sp>
                  <p:nvSpPr>
                    <p:cNvPr id="5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2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07"/>
                      <a:ext cx="0" cy="4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0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4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4" name="Text Box 121"/>
              <p:cNvSpPr txBox="1">
                <a:spLocks noChangeArrowheads="1"/>
              </p:cNvSpPr>
              <p:nvPr/>
            </p:nvSpPr>
            <p:spPr bwMode="auto">
              <a:xfrm>
                <a:off x="2285984" y="2285992"/>
                <a:ext cx="2062415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小红家</a:t>
                </a:r>
              </a:p>
            </p:txBody>
          </p:sp>
          <p:sp>
            <p:nvSpPr>
              <p:cNvPr id="73" name="Text Box 123"/>
              <p:cNvSpPr txBox="1">
                <a:spLocks noChangeArrowheads="1"/>
              </p:cNvSpPr>
              <p:nvPr/>
            </p:nvSpPr>
            <p:spPr bwMode="auto">
              <a:xfrm>
                <a:off x="4316774" y="2500306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30°</a:t>
                </a:r>
              </a:p>
            </p:txBody>
          </p:sp>
          <p:sp>
            <p:nvSpPr>
              <p:cNvPr id="22" name="Arc 122"/>
              <p:cNvSpPr/>
              <p:nvPr/>
            </p:nvSpPr>
            <p:spPr bwMode="auto">
              <a:xfrm rot="3201461">
                <a:off x="4226819" y="2671101"/>
                <a:ext cx="113218" cy="868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" name="Line 105"/>
              <p:cNvSpPr>
                <a:spLocks noChangeShapeType="1"/>
              </p:cNvSpPr>
              <p:nvPr/>
            </p:nvSpPr>
            <p:spPr bwMode="auto">
              <a:xfrm>
                <a:off x="5386007" y="1874823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Line 106"/>
              <p:cNvSpPr>
                <a:spLocks noChangeShapeType="1"/>
              </p:cNvSpPr>
              <p:nvPr/>
            </p:nvSpPr>
            <p:spPr bwMode="auto">
              <a:xfrm rot="16200000">
                <a:off x="5388912" y="1906573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Line 87"/>
              <p:cNvSpPr>
                <a:spLocks noChangeShapeType="1"/>
              </p:cNvSpPr>
              <p:nvPr/>
            </p:nvSpPr>
            <p:spPr bwMode="auto">
              <a:xfrm>
                <a:off x="6171825" y="3224215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Line 88"/>
              <p:cNvSpPr>
                <a:spLocks noChangeShapeType="1"/>
              </p:cNvSpPr>
              <p:nvPr/>
            </p:nvSpPr>
            <p:spPr bwMode="auto">
              <a:xfrm rot="16200000">
                <a:off x="6174730" y="3246440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2" name="Group 128"/>
              <p:cNvGrpSpPr/>
              <p:nvPr/>
            </p:nvGrpSpPr>
            <p:grpSpPr bwMode="auto">
              <a:xfrm rot="20116941">
                <a:off x="3872010" y="2224496"/>
                <a:ext cx="2126882" cy="133265"/>
                <a:chOff x="3431" y="3101"/>
                <a:chExt cx="701" cy="54"/>
              </a:xfrm>
            </p:grpSpPr>
            <p:grpSp>
              <p:nvGrpSpPr>
                <p:cNvPr id="13" name="Group 127"/>
                <p:cNvGrpSpPr/>
                <p:nvPr/>
              </p:nvGrpSpPr>
              <p:grpSpPr bwMode="auto">
                <a:xfrm>
                  <a:off x="3446" y="3101"/>
                  <a:ext cx="686" cy="51"/>
                  <a:chOff x="3446" y="3101"/>
                  <a:chExt cx="686" cy="51"/>
                </a:xfrm>
              </p:grpSpPr>
              <p:grpSp>
                <p:nvGrpSpPr>
                  <p:cNvPr id="18" name="Group 126"/>
                  <p:cNvGrpSpPr/>
                  <p:nvPr/>
                </p:nvGrpSpPr>
                <p:grpSpPr bwMode="auto">
                  <a:xfrm>
                    <a:off x="3446" y="3107"/>
                    <a:ext cx="686" cy="45"/>
                    <a:chOff x="3446" y="3107"/>
                    <a:chExt cx="686" cy="45"/>
                  </a:xfrm>
                </p:grpSpPr>
                <p:sp>
                  <p:nvSpPr>
                    <p:cNvPr id="65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46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19" name="Group 101"/>
                    <p:cNvGrpSpPr/>
                    <p:nvPr/>
                  </p:nvGrpSpPr>
                  <p:grpSpPr bwMode="auto">
                    <a:xfrm>
                      <a:off x="3905" y="3107"/>
                      <a:ext cx="227" cy="45"/>
                      <a:chOff x="3905" y="3107"/>
                      <a:chExt cx="227" cy="45"/>
                    </a:xfrm>
                  </p:grpSpPr>
                  <p:sp>
                    <p:nvSpPr>
                      <p:cNvPr id="69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46"/>
                        <a:ext cx="227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70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07"/>
                        <a:ext cx="0" cy="45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68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64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01"/>
                    <a:ext cx="0" cy="45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62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4" name="Text Box 123"/>
              <p:cNvSpPr txBox="1">
                <a:spLocks noChangeArrowheads="1"/>
              </p:cNvSpPr>
              <p:nvPr/>
            </p:nvSpPr>
            <p:spPr bwMode="auto">
              <a:xfrm>
                <a:off x="5500694" y="1978215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60°</a:t>
                </a:r>
              </a:p>
            </p:txBody>
          </p:sp>
          <p:sp>
            <p:nvSpPr>
              <p:cNvPr id="75" name="Arc 122"/>
              <p:cNvSpPr/>
              <p:nvPr/>
            </p:nvSpPr>
            <p:spPr bwMode="auto">
              <a:xfrm rot="11467931">
                <a:off x="5806227" y="1939211"/>
                <a:ext cx="116040" cy="8438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" name="Text Box 123"/>
              <p:cNvSpPr txBox="1">
                <a:spLocks noChangeArrowheads="1"/>
              </p:cNvSpPr>
              <p:nvPr/>
            </p:nvSpPr>
            <p:spPr bwMode="auto">
              <a:xfrm rot="3233948">
                <a:off x="5816972" y="2263967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35°</a:t>
                </a:r>
              </a:p>
            </p:txBody>
          </p:sp>
          <p:sp>
            <p:nvSpPr>
              <p:cNvPr id="77" name="Arc 122"/>
              <p:cNvSpPr/>
              <p:nvPr/>
            </p:nvSpPr>
            <p:spPr bwMode="auto">
              <a:xfrm rot="9117195">
                <a:off x="5935200" y="2096526"/>
                <a:ext cx="119382" cy="5481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" name="Text Box 123"/>
              <p:cNvSpPr txBox="1">
                <a:spLocks noChangeArrowheads="1"/>
              </p:cNvSpPr>
              <p:nvPr/>
            </p:nvSpPr>
            <p:spPr bwMode="auto">
              <a:xfrm>
                <a:off x="6072198" y="2928934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55°</a:t>
                </a:r>
              </a:p>
            </p:txBody>
          </p:sp>
          <p:sp>
            <p:nvSpPr>
              <p:cNvPr id="79" name="Arc 122"/>
              <p:cNvSpPr/>
              <p:nvPr/>
            </p:nvSpPr>
            <p:spPr bwMode="auto">
              <a:xfrm rot="15421194">
                <a:off x="6468675" y="3031690"/>
                <a:ext cx="175064" cy="13922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" name="Text Box 121"/>
              <p:cNvSpPr txBox="1">
                <a:spLocks noChangeArrowheads="1"/>
              </p:cNvSpPr>
              <p:nvPr/>
            </p:nvSpPr>
            <p:spPr bwMode="auto">
              <a:xfrm>
                <a:off x="6572264" y="2714620"/>
                <a:ext cx="1143008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学校</a:t>
                </a:r>
              </a:p>
            </p:txBody>
          </p:sp>
          <p:sp>
            <p:nvSpPr>
              <p:cNvPr id="81" name="Text Box 121"/>
              <p:cNvSpPr txBox="1">
                <a:spLocks noChangeArrowheads="1"/>
              </p:cNvSpPr>
              <p:nvPr/>
            </p:nvSpPr>
            <p:spPr bwMode="auto">
              <a:xfrm>
                <a:off x="4786314" y="1357298"/>
                <a:ext cx="1357322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广场</a:t>
                </a:r>
              </a:p>
            </p:txBody>
          </p:sp>
        </p:grpSp>
      </p:grpSp>
      <p:graphicFrame>
        <p:nvGraphicFramePr>
          <p:cNvPr id="55" name="表格 54"/>
          <p:cNvGraphicFramePr>
            <a:graphicFrameLocks noGrp="1"/>
          </p:cNvGraphicFramePr>
          <p:nvPr/>
        </p:nvGraphicFramePr>
        <p:xfrm>
          <a:off x="1043608" y="4593242"/>
          <a:ext cx="7143801" cy="186009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381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1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1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421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方向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路程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672">
                <a:tc>
                  <a:txBody>
                    <a:bodyPr/>
                    <a:lstStyle/>
                    <a:p>
                      <a:r>
                        <a:rPr lang="zh-CN" altLang="en-US" sz="2800" b="1" dirty="0"/>
                        <a:t>小红家    广场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211">
                <a:tc>
                  <a:txBody>
                    <a:bodyPr/>
                    <a:lstStyle/>
                    <a:p>
                      <a:r>
                        <a:rPr lang="zh-CN" altLang="en-US" sz="2800" b="1" dirty="0"/>
                        <a:t>广场     学校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61" name="直接箭头连接符 60"/>
          <p:cNvCxnSpPr/>
          <p:nvPr/>
        </p:nvCxnSpPr>
        <p:spPr bwMode="auto">
          <a:xfrm>
            <a:off x="2199156" y="5443636"/>
            <a:ext cx="428628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直接箭头连接符 62"/>
          <p:cNvCxnSpPr/>
          <p:nvPr/>
        </p:nvCxnSpPr>
        <p:spPr bwMode="auto">
          <a:xfrm>
            <a:off x="1907704" y="6163716"/>
            <a:ext cx="428628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3563888" y="5282044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+mn-ea"/>
              </a:rPr>
              <a:t>东偏北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30°</a:t>
            </a:r>
            <a:endParaRPr lang="zh-CN" altLang="en-US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00192" y="52820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+mn-ea"/>
              </a:rPr>
              <a:t>300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米</a:t>
            </a: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861048"/>
            <a:ext cx="936104" cy="3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2"/>
          <p:cNvGrpSpPr/>
          <p:nvPr/>
        </p:nvGrpSpPr>
        <p:grpSpPr>
          <a:xfrm>
            <a:off x="1142976" y="1052736"/>
            <a:ext cx="6505575" cy="2786082"/>
            <a:chOff x="1566887" y="1093791"/>
            <a:chExt cx="6505575" cy="2978151"/>
          </a:xfrm>
        </p:grpSpPr>
        <p:sp>
          <p:nvSpPr>
            <p:cNvPr id="11" name="AutoShape 55"/>
            <p:cNvSpPr>
              <a:spLocks noChangeArrowheads="1"/>
            </p:cNvSpPr>
            <p:nvPr/>
          </p:nvSpPr>
          <p:spPr bwMode="auto">
            <a:xfrm>
              <a:off x="1566887" y="1093791"/>
              <a:ext cx="6505575" cy="297815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FF99CC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组合 81"/>
            <p:cNvGrpSpPr/>
            <p:nvPr/>
          </p:nvGrpSpPr>
          <p:grpSpPr>
            <a:xfrm>
              <a:off x="2143112" y="1357298"/>
              <a:ext cx="5572160" cy="2428892"/>
              <a:chOff x="2143112" y="1357298"/>
              <a:chExt cx="5572160" cy="2428892"/>
            </a:xfrm>
          </p:grpSpPr>
          <p:sp>
            <p:nvSpPr>
              <p:cNvPr id="9" name="Line 52"/>
              <p:cNvSpPr>
                <a:spLocks noChangeShapeType="1"/>
              </p:cNvSpPr>
              <p:nvPr/>
            </p:nvSpPr>
            <p:spPr bwMode="auto">
              <a:xfrm flipV="1">
                <a:off x="2428864" y="2000240"/>
                <a:ext cx="0" cy="433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Text Box 53"/>
              <p:cNvSpPr txBox="1">
                <a:spLocks noChangeArrowheads="1"/>
              </p:cNvSpPr>
              <p:nvPr/>
            </p:nvSpPr>
            <p:spPr bwMode="auto">
              <a:xfrm>
                <a:off x="2143112" y="1500174"/>
                <a:ext cx="504825" cy="523220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/>
                  <a:t>北</a:t>
                </a:r>
              </a:p>
            </p:txBody>
          </p:sp>
          <p:sp>
            <p:nvSpPr>
              <p:cNvPr id="38" name="Line 105"/>
              <p:cNvSpPr>
                <a:spLocks noChangeShapeType="1"/>
              </p:cNvSpPr>
              <p:nvPr/>
            </p:nvSpPr>
            <p:spPr bwMode="auto">
              <a:xfrm>
                <a:off x="3462210" y="2787636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Line 106"/>
              <p:cNvSpPr>
                <a:spLocks noChangeShapeType="1"/>
              </p:cNvSpPr>
              <p:nvPr/>
            </p:nvSpPr>
            <p:spPr bwMode="auto">
              <a:xfrm rot="16200000">
                <a:off x="3465115" y="2819386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" name="Group 128"/>
              <p:cNvGrpSpPr/>
              <p:nvPr/>
            </p:nvGrpSpPr>
            <p:grpSpPr bwMode="auto">
              <a:xfrm rot="3572329">
                <a:off x="5588316" y="2492163"/>
                <a:ext cx="1516482" cy="76200"/>
                <a:chOff x="3431" y="3107"/>
                <a:chExt cx="925" cy="48"/>
              </a:xfrm>
            </p:grpSpPr>
            <p:grpSp>
              <p:nvGrpSpPr>
                <p:cNvPr id="7" name="Group 126"/>
                <p:cNvGrpSpPr/>
                <p:nvPr/>
              </p:nvGrpSpPr>
              <p:grpSpPr bwMode="auto">
                <a:xfrm>
                  <a:off x="3446" y="3107"/>
                  <a:ext cx="910" cy="45"/>
                  <a:chOff x="3446" y="3107"/>
                  <a:chExt cx="910" cy="45"/>
                </a:xfrm>
              </p:grpSpPr>
              <p:sp>
                <p:nvSpPr>
                  <p:cNvPr id="47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446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3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3145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8" name="Group 101"/>
                  <p:cNvGrpSpPr/>
                  <p:nvPr/>
                </p:nvGrpSpPr>
                <p:grpSpPr bwMode="auto">
                  <a:xfrm>
                    <a:off x="3905" y="3107"/>
                    <a:ext cx="227" cy="45"/>
                    <a:chOff x="3905" y="3107"/>
                    <a:chExt cx="227" cy="45"/>
                  </a:xfrm>
                </p:grpSpPr>
                <p:sp>
                  <p:nvSpPr>
                    <p:cNvPr id="5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2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07"/>
                      <a:ext cx="0" cy="4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0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4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4" name="Text Box 121"/>
              <p:cNvSpPr txBox="1">
                <a:spLocks noChangeArrowheads="1"/>
              </p:cNvSpPr>
              <p:nvPr/>
            </p:nvSpPr>
            <p:spPr bwMode="auto">
              <a:xfrm>
                <a:off x="2285984" y="2285992"/>
                <a:ext cx="2062415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小红家</a:t>
                </a:r>
              </a:p>
            </p:txBody>
          </p:sp>
          <p:sp>
            <p:nvSpPr>
              <p:cNvPr id="73" name="Text Box 123"/>
              <p:cNvSpPr txBox="1">
                <a:spLocks noChangeArrowheads="1"/>
              </p:cNvSpPr>
              <p:nvPr/>
            </p:nvSpPr>
            <p:spPr bwMode="auto">
              <a:xfrm>
                <a:off x="4316774" y="2500306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30°</a:t>
                </a:r>
              </a:p>
            </p:txBody>
          </p:sp>
          <p:sp>
            <p:nvSpPr>
              <p:cNvPr id="22" name="Arc 122"/>
              <p:cNvSpPr/>
              <p:nvPr/>
            </p:nvSpPr>
            <p:spPr bwMode="auto">
              <a:xfrm rot="3201461">
                <a:off x="4226819" y="2671101"/>
                <a:ext cx="113218" cy="868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" name="Line 105"/>
              <p:cNvSpPr>
                <a:spLocks noChangeShapeType="1"/>
              </p:cNvSpPr>
              <p:nvPr/>
            </p:nvSpPr>
            <p:spPr bwMode="auto">
              <a:xfrm>
                <a:off x="5386007" y="1874823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Line 106"/>
              <p:cNvSpPr>
                <a:spLocks noChangeShapeType="1"/>
              </p:cNvSpPr>
              <p:nvPr/>
            </p:nvSpPr>
            <p:spPr bwMode="auto">
              <a:xfrm rot="16200000">
                <a:off x="5388912" y="1906573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Line 87"/>
              <p:cNvSpPr>
                <a:spLocks noChangeShapeType="1"/>
              </p:cNvSpPr>
              <p:nvPr/>
            </p:nvSpPr>
            <p:spPr bwMode="auto">
              <a:xfrm>
                <a:off x="6171825" y="3224215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Line 88"/>
              <p:cNvSpPr>
                <a:spLocks noChangeShapeType="1"/>
              </p:cNvSpPr>
              <p:nvPr/>
            </p:nvSpPr>
            <p:spPr bwMode="auto">
              <a:xfrm rot="16200000">
                <a:off x="6174730" y="3246440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2" name="Group 128"/>
              <p:cNvGrpSpPr/>
              <p:nvPr/>
            </p:nvGrpSpPr>
            <p:grpSpPr bwMode="auto">
              <a:xfrm rot="20116941">
                <a:off x="3872010" y="2224496"/>
                <a:ext cx="2126882" cy="133265"/>
                <a:chOff x="3431" y="3101"/>
                <a:chExt cx="701" cy="54"/>
              </a:xfrm>
            </p:grpSpPr>
            <p:grpSp>
              <p:nvGrpSpPr>
                <p:cNvPr id="13" name="Group 127"/>
                <p:cNvGrpSpPr/>
                <p:nvPr/>
              </p:nvGrpSpPr>
              <p:grpSpPr bwMode="auto">
                <a:xfrm>
                  <a:off x="3446" y="3101"/>
                  <a:ext cx="686" cy="51"/>
                  <a:chOff x="3446" y="3101"/>
                  <a:chExt cx="686" cy="51"/>
                </a:xfrm>
              </p:grpSpPr>
              <p:grpSp>
                <p:nvGrpSpPr>
                  <p:cNvPr id="18" name="Group 126"/>
                  <p:cNvGrpSpPr/>
                  <p:nvPr/>
                </p:nvGrpSpPr>
                <p:grpSpPr bwMode="auto">
                  <a:xfrm>
                    <a:off x="3446" y="3107"/>
                    <a:ext cx="686" cy="45"/>
                    <a:chOff x="3446" y="3107"/>
                    <a:chExt cx="686" cy="45"/>
                  </a:xfrm>
                </p:grpSpPr>
                <p:sp>
                  <p:nvSpPr>
                    <p:cNvPr id="65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46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19" name="Group 101"/>
                    <p:cNvGrpSpPr/>
                    <p:nvPr/>
                  </p:nvGrpSpPr>
                  <p:grpSpPr bwMode="auto">
                    <a:xfrm>
                      <a:off x="3905" y="3107"/>
                      <a:ext cx="227" cy="45"/>
                      <a:chOff x="3905" y="3107"/>
                      <a:chExt cx="227" cy="45"/>
                    </a:xfrm>
                  </p:grpSpPr>
                  <p:sp>
                    <p:nvSpPr>
                      <p:cNvPr id="69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46"/>
                        <a:ext cx="227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70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07"/>
                        <a:ext cx="0" cy="45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68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64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01"/>
                    <a:ext cx="0" cy="45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62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4" name="Text Box 123"/>
              <p:cNvSpPr txBox="1">
                <a:spLocks noChangeArrowheads="1"/>
              </p:cNvSpPr>
              <p:nvPr/>
            </p:nvSpPr>
            <p:spPr bwMode="auto">
              <a:xfrm>
                <a:off x="5500694" y="1978215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60°</a:t>
                </a:r>
              </a:p>
            </p:txBody>
          </p:sp>
          <p:sp>
            <p:nvSpPr>
              <p:cNvPr id="75" name="Arc 122"/>
              <p:cNvSpPr/>
              <p:nvPr/>
            </p:nvSpPr>
            <p:spPr bwMode="auto">
              <a:xfrm rot="11467931">
                <a:off x="5806227" y="1939211"/>
                <a:ext cx="116040" cy="8438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" name="Text Box 123"/>
              <p:cNvSpPr txBox="1">
                <a:spLocks noChangeArrowheads="1"/>
              </p:cNvSpPr>
              <p:nvPr/>
            </p:nvSpPr>
            <p:spPr bwMode="auto">
              <a:xfrm rot="3233948">
                <a:off x="5816972" y="2263967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35°</a:t>
                </a:r>
              </a:p>
            </p:txBody>
          </p:sp>
          <p:sp>
            <p:nvSpPr>
              <p:cNvPr id="77" name="Arc 122"/>
              <p:cNvSpPr/>
              <p:nvPr/>
            </p:nvSpPr>
            <p:spPr bwMode="auto">
              <a:xfrm rot="9117195">
                <a:off x="5935200" y="2096526"/>
                <a:ext cx="119382" cy="5481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" name="Text Box 123"/>
              <p:cNvSpPr txBox="1">
                <a:spLocks noChangeArrowheads="1"/>
              </p:cNvSpPr>
              <p:nvPr/>
            </p:nvSpPr>
            <p:spPr bwMode="auto">
              <a:xfrm>
                <a:off x="6072198" y="2928934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55°</a:t>
                </a:r>
              </a:p>
            </p:txBody>
          </p:sp>
          <p:sp>
            <p:nvSpPr>
              <p:cNvPr id="79" name="Arc 122"/>
              <p:cNvSpPr/>
              <p:nvPr/>
            </p:nvSpPr>
            <p:spPr bwMode="auto">
              <a:xfrm rot="15421194">
                <a:off x="6468675" y="3031690"/>
                <a:ext cx="175064" cy="13922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" name="Text Box 121"/>
              <p:cNvSpPr txBox="1">
                <a:spLocks noChangeArrowheads="1"/>
              </p:cNvSpPr>
              <p:nvPr/>
            </p:nvSpPr>
            <p:spPr bwMode="auto">
              <a:xfrm>
                <a:off x="6572264" y="2714620"/>
                <a:ext cx="1143008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学校</a:t>
                </a:r>
              </a:p>
            </p:txBody>
          </p:sp>
          <p:sp>
            <p:nvSpPr>
              <p:cNvPr id="81" name="Text Box 121"/>
              <p:cNvSpPr txBox="1">
                <a:spLocks noChangeArrowheads="1"/>
              </p:cNvSpPr>
              <p:nvPr/>
            </p:nvSpPr>
            <p:spPr bwMode="auto">
              <a:xfrm>
                <a:off x="4786314" y="1357298"/>
                <a:ext cx="1357322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广场</a:t>
                </a:r>
              </a:p>
            </p:txBody>
          </p:sp>
        </p:grpSp>
      </p:grpSp>
      <p:sp>
        <p:nvSpPr>
          <p:cNvPr id="66" name="TextBox 65"/>
          <p:cNvSpPr txBox="1"/>
          <p:nvPr/>
        </p:nvSpPr>
        <p:spPr>
          <a:xfrm>
            <a:off x="755576" y="4214818"/>
            <a:ext cx="7314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00FF"/>
                </a:solidFill>
                <a:latin typeface="+mn-ea"/>
                <a:ea typeface="+mn-ea"/>
              </a:rPr>
              <a:t>2.</a:t>
            </a:r>
            <a:r>
              <a:rPr lang="zh-CN" altLang="en-US" b="1" dirty="0">
                <a:solidFill>
                  <a:srgbClr val="0000FF"/>
                </a:solidFill>
                <a:latin typeface="+mn-ea"/>
                <a:ea typeface="+mn-ea"/>
              </a:rPr>
              <a:t>学校在广场的什么方向？距离是多少？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043608" y="4941168"/>
            <a:ext cx="698477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    从广场到学校，以广场为观测点，学校在广场的南偏东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35°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方向，距离是</a:t>
            </a:r>
            <a:r>
              <a:rPr lang="en-US" altLang="zh-CN" b="1" dirty="0">
                <a:solidFill>
                  <a:srgbClr val="FF0000"/>
                </a:solidFill>
                <a:latin typeface="+mn-ea"/>
                <a:ea typeface="+mn-ea"/>
              </a:rPr>
              <a:t>200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ea typeface="+mn-ea"/>
              </a:rPr>
              <a:t>米。</a:t>
            </a: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356992"/>
            <a:ext cx="936104" cy="3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6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470494" y="548680"/>
            <a:ext cx="7673506" cy="1075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solidFill>
                  <a:srgbClr val="0000FF"/>
                </a:solidFill>
              </a:rPr>
              <a:t>小组合作，完成表格，描述出小红从家到学校的路线。</a:t>
            </a:r>
          </a:p>
        </p:txBody>
      </p:sp>
      <p:grpSp>
        <p:nvGrpSpPr>
          <p:cNvPr id="2" name="组合 82"/>
          <p:cNvGrpSpPr/>
          <p:nvPr/>
        </p:nvGrpSpPr>
        <p:grpSpPr>
          <a:xfrm>
            <a:off x="1142976" y="1651030"/>
            <a:ext cx="6505575" cy="2786082"/>
            <a:chOff x="1566887" y="1093791"/>
            <a:chExt cx="6505575" cy="2978151"/>
          </a:xfrm>
        </p:grpSpPr>
        <p:sp>
          <p:nvSpPr>
            <p:cNvPr id="11" name="AutoShape 55"/>
            <p:cNvSpPr>
              <a:spLocks noChangeArrowheads="1"/>
            </p:cNvSpPr>
            <p:nvPr/>
          </p:nvSpPr>
          <p:spPr bwMode="auto">
            <a:xfrm>
              <a:off x="1566887" y="1093791"/>
              <a:ext cx="6505575" cy="2978151"/>
            </a:xfrm>
            <a:prstGeom prst="roundRect">
              <a:avLst>
                <a:gd name="adj" fmla="val 16667"/>
              </a:avLst>
            </a:prstGeom>
            <a:noFill/>
            <a:ln w="19050" algn="ctr">
              <a:solidFill>
                <a:srgbClr val="FF99CC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" name="组合 81"/>
            <p:cNvGrpSpPr/>
            <p:nvPr/>
          </p:nvGrpSpPr>
          <p:grpSpPr>
            <a:xfrm>
              <a:off x="2143112" y="1357298"/>
              <a:ext cx="5572160" cy="2428892"/>
              <a:chOff x="2143112" y="1357298"/>
              <a:chExt cx="5572160" cy="2428892"/>
            </a:xfrm>
          </p:grpSpPr>
          <p:sp>
            <p:nvSpPr>
              <p:cNvPr id="9" name="Line 52"/>
              <p:cNvSpPr>
                <a:spLocks noChangeShapeType="1"/>
              </p:cNvSpPr>
              <p:nvPr/>
            </p:nvSpPr>
            <p:spPr bwMode="auto">
              <a:xfrm flipV="1">
                <a:off x="2428864" y="2000240"/>
                <a:ext cx="0" cy="4333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Text Box 53"/>
              <p:cNvSpPr txBox="1">
                <a:spLocks noChangeArrowheads="1"/>
              </p:cNvSpPr>
              <p:nvPr/>
            </p:nvSpPr>
            <p:spPr bwMode="auto">
              <a:xfrm>
                <a:off x="2143112" y="1500174"/>
                <a:ext cx="504825" cy="523220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/>
                  <a:t>北</a:t>
                </a:r>
              </a:p>
            </p:txBody>
          </p:sp>
          <p:sp>
            <p:nvSpPr>
              <p:cNvPr id="38" name="Line 105"/>
              <p:cNvSpPr>
                <a:spLocks noChangeShapeType="1"/>
              </p:cNvSpPr>
              <p:nvPr/>
            </p:nvSpPr>
            <p:spPr bwMode="auto">
              <a:xfrm>
                <a:off x="3462210" y="2787636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Line 106"/>
              <p:cNvSpPr>
                <a:spLocks noChangeShapeType="1"/>
              </p:cNvSpPr>
              <p:nvPr/>
            </p:nvSpPr>
            <p:spPr bwMode="auto">
              <a:xfrm rot="16200000">
                <a:off x="3465115" y="2819386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" name="Group 128"/>
              <p:cNvGrpSpPr/>
              <p:nvPr/>
            </p:nvGrpSpPr>
            <p:grpSpPr bwMode="auto">
              <a:xfrm rot="3572329">
                <a:off x="5588316" y="2492163"/>
                <a:ext cx="1516482" cy="76200"/>
                <a:chOff x="3431" y="3107"/>
                <a:chExt cx="925" cy="48"/>
              </a:xfrm>
            </p:grpSpPr>
            <p:grpSp>
              <p:nvGrpSpPr>
                <p:cNvPr id="7" name="Group 126"/>
                <p:cNvGrpSpPr/>
                <p:nvPr/>
              </p:nvGrpSpPr>
              <p:grpSpPr bwMode="auto">
                <a:xfrm>
                  <a:off x="3446" y="3107"/>
                  <a:ext cx="910" cy="45"/>
                  <a:chOff x="3446" y="3107"/>
                  <a:chExt cx="910" cy="45"/>
                </a:xfrm>
              </p:grpSpPr>
              <p:sp>
                <p:nvSpPr>
                  <p:cNvPr id="47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3446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3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4129" y="3145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8" name="Group 101"/>
                  <p:cNvGrpSpPr/>
                  <p:nvPr/>
                </p:nvGrpSpPr>
                <p:grpSpPr bwMode="auto">
                  <a:xfrm>
                    <a:off x="3905" y="3107"/>
                    <a:ext cx="227" cy="45"/>
                    <a:chOff x="3905" y="3107"/>
                    <a:chExt cx="227" cy="45"/>
                  </a:xfrm>
                </p:grpSpPr>
                <p:sp>
                  <p:nvSpPr>
                    <p:cNvPr id="5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2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05" y="3107"/>
                      <a:ext cx="0" cy="4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0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46"/>
                    <a:ext cx="227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4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4" name="Text Box 121"/>
              <p:cNvSpPr txBox="1">
                <a:spLocks noChangeArrowheads="1"/>
              </p:cNvSpPr>
              <p:nvPr/>
            </p:nvSpPr>
            <p:spPr bwMode="auto">
              <a:xfrm>
                <a:off x="2285984" y="2285992"/>
                <a:ext cx="2062415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小红家</a:t>
                </a:r>
              </a:p>
            </p:txBody>
          </p:sp>
          <p:sp>
            <p:nvSpPr>
              <p:cNvPr id="73" name="Text Box 123"/>
              <p:cNvSpPr txBox="1">
                <a:spLocks noChangeArrowheads="1"/>
              </p:cNvSpPr>
              <p:nvPr/>
            </p:nvSpPr>
            <p:spPr bwMode="auto">
              <a:xfrm>
                <a:off x="4316774" y="2500306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30°</a:t>
                </a:r>
              </a:p>
            </p:txBody>
          </p:sp>
          <p:sp>
            <p:nvSpPr>
              <p:cNvPr id="22" name="Arc 122"/>
              <p:cNvSpPr/>
              <p:nvPr/>
            </p:nvSpPr>
            <p:spPr bwMode="auto">
              <a:xfrm rot="3201461">
                <a:off x="4226819" y="2671101"/>
                <a:ext cx="113218" cy="868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6" name="Line 105"/>
              <p:cNvSpPr>
                <a:spLocks noChangeShapeType="1"/>
              </p:cNvSpPr>
              <p:nvPr/>
            </p:nvSpPr>
            <p:spPr bwMode="auto">
              <a:xfrm>
                <a:off x="5386007" y="1874823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Line 106"/>
              <p:cNvSpPr>
                <a:spLocks noChangeShapeType="1"/>
              </p:cNvSpPr>
              <p:nvPr/>
            </p:nvSpPr>
            <p:spPr bwMode="auto">
              <a:xfrm rot="16200000">
                <a:off x="5388912" y="1906573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Line 87"/>
              <p:cNvSpPr>
                <a:spLocks noChangeShapeType="1"/>
              </p:cNvSpPr>
              <p:nvPr/>
            </p:nvSpPr>
            <p:spPr bwMode="auto">
              <a:xfrm>
                <a:off x="6171825" y="3224215"/>
                <a:ext cx="11148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Line 88"/>
              <p:cNvSpPr>
                <a:spLocks noChangeShapeType="1"/>
              </p:cNvSpPr>
              <p:nvPr/>
            </p:nvSpPr>
            <p:spPr bwMode="auto">
              <a:xfrm rot="16200000">
                <a:off x="6174730" y="3246440"/>
                <a:ext cx="10795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2" name="Group 128"/>
              <p:cNvGrpSpPr/>
              <p:nvPr/>
            </p:nvGrpSpPr>
            <p:grpSpPr bwMode="auto">
              <a:xfrm rot="20116941">
                <a:off x="3872010" y="2224496"/>
                <a:ext cx="2126882" cy="133265"/>
                <a:chOff x="3431" y="3101"/>
                <a:chExt cx="701" cy="54"/>
              </a:xfrm>
            </p:grpSpPr>
            <p:grpSp>
              <p:nvGrpSpPr>
                <p:cNvPr id="13" name="Group 127"/>
                <p:cNvGrpSpPr/>
                <p:nvPr/>
              </p:nvGrpSpPr>
              <p:grpSpPr bwMode="auto">
                <a:xfrm>
                  <a:off x="3446" y="3101"/>
                  <a:ext cx="686" cy="51"/>
                  <a:chOff x="3446" y="3101"/>
                  <a:chExt cx="686" cy="51"/>
                </a:xfrm>
              </p:grpSpPr>
              <p:grpSp>
                <p:nvGrpSpPr>
                  <p:cNvPr id="18" name="Group 126"/>
                  <p:cNvGrpSpPr/>
                  <p:nvPr/>
                </p:nvGrpSpPr>
                <p:grpSpPr bwMode="auto">
                  <a:xfrm>
                    <a:off x="3446" y="3107"/>
                    <a:ext cx="686" cy="45"/>
                    <a:chOff x="3446" y="3107"/>
                    <a:chExt cx="686" cy="45"/>
                  </a:xfrm>
                </p:grpSpPr>
                <p:sp>
                  <p:nvSpPr>
                    <p:cNvPr id="65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46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19" name="Group 101"/>
                    <p:cNvGrpSpPr/>
                    <p:nvPr/>
                  </p:nvGrpSpPr>
                  <p:grpSpPr bwMode="auto">
                    <a:xfrm>
                      <a:off x="3905" y="3107"/>
                      <a:ext cx="227" cy="45"/>
                      <a:chOff x="3905" y="3107"/>
                      <a:chExt cx="227" cy="45"/>
                    </a:xfrm>
                  </p:grpSpPr>
                  <p:sp>
                    <p:nvSpPr>
                      <p:cNvPr id="69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46"/>
                        <a:ext cx="227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70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05" y="3107"/>
                        <a:ext cx="0" cy="45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  <a:round/>
                      </a:ln>
                      <a:effectLst/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68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75" y="3146"/>
                      <a:ext cx="227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</a:ln>
                    <a:effectLst/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64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3675" y="3101"/>
                    <a:ext cx="0" cy="45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</a:ln>
                  <a:effectLst/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62" name="Oval 104"/>
                <p:cNvSpPr>
                  <a:spLocks noChangeArrowheads="1"/>
                </p:cNvSpPr>
                <p:nvPr/>
              </p:nvSpPr>
              <p:spPr bwMode="auto">
                <a:xfrm>
                  <a:off x="3431" y="3132"/>
                  <a:ext cx="23" cy="2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rgbClr val="FF0000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4" name="Text Box 123"/>
              <p:cNvSpPr txBox="1">
                <a:spLocks noChangeArrowheads="1"/>
              </p:cNvSpPr>
              <p:nvPr/>
            </p:nvSpPr>
            <p:spPr bwMode="auto">
              <a:xfrm>
                <a:off x="5500694" y="1978215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60°</a:t>
                </a:r>
              </a:p>
            </p:txBody>
          </p:sp>
          <p:sp>
            <p:nvSpPr>
              <p:cNvPr id="75" name="Arc 122"/>
              <p:cNvSpPr/>
              <p:nvPr/>
            </p:nvSpPr>
            <p:spPr bwMode="auto">
              <a:xfrm rot="11467931">
                <a:off x="5806227" y="1939211"/>
                <a:ext cx="116040" cy="8438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6" name="Text Box 123"/>
              <p:cNvSpPr txBox="1">
                <a:spLocks noChangeArrowheads="1"/>
              </p:cNvSpPr>
              <p:nvPr/>
            </p:nvSpPr>
            <p:spPr bwMode="auto">
              <a:xfrm rot="3233948">
                <a:off x="5816972" y="2263967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35°</a:t>
                </a:r>
              </a:p>
            </p:txBody>
          </p:sp>
          <p:sp>
            <p:nvSpPr>
              <p:cNvPr id="77" name="Arc 122"/>
              <p:cNvSpPr/>
              <p:nvPr/>
            </p:nvSpPr>
            <p:spPr bwMode="auto">
              <a:xfrm rot="9117195">
                <a:off x="5935200" y="2096526"/>
                <a:ext cx="119382" cy="54819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8" name="Text Box 123"/>
              <p:cNvSpPr txBox="1">
                <a:spLocks noChangeArrowheads="1"/>
              </p:cNvSpPr>
              <p:nvPr/>
            </p:nvSpPr>
            <p:spPr bwMode="auto">
              <a:xfrm>
                <a:off x="6072198" y="2928934"/>
                <a:ext cx="61241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400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55°</a:t>
                </a:r>
              </a:p>
            </p:txBody>
          </p:sp>
          <p:sp>
            <p:nvSpPr>
              <p:cNvPr id="79" name="Arc 122"/>
              <p:cNvSpPr/>
              <p:nvPr/>
            </p:nvSpPr>
            <p:spPr bwMode="auto">
              <a:xfrm rot="15421194">
                <a:off x="6468675" y="3031690"/>
                <a:ext cx="175064" cy="13922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0" name="Text Box 121"/>
              <p:cNvSpPr txBox="1">
                <a:spLocks noChangeArrowheads="1"/>
              </p:cNvSpPr>
              <p:nvPr/>
            </p:nvSpPr>
            <p:spPr bwMode="auto">
              <a:xfrm>
                <a:off x="6572264" y="2714620"/>
                <a:ext cx="1143008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学校</a:t>
                </a:r>
              </a:p>
            </p:txBody>
          </p:sp>
          <p:sp>
            <p:nvSpPr>
              <p:cNvPr id="81" name="Text Box 121"/>
              <p:cNvSpPr txBox="1">
                <a:spLocks noChangeArrowheads="1"/>
              </p:cNvSpPr>
              <p:nvPr/>
            </p:nvSpPr>
            <p:spPr bwMode="auto">
              <a:xfrm>
                <a:off x="4786314" y="1357298"/>
                <a:ext cx="1357322" cy="523875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b="1" dirty="0">
                    <a:solidFill>
                      <a:srgbClr val="FF0000"/>
                    </a:solidFill>
                  </a:rPr>
                  <a:t>广场</a:t>
                </a:r>
              </a:p>
            </p:txBody>
          </p:sp>
        </p:grpSp>
      </p:grpSp>
      <p:graphicFrame>
        <p:nvGraphicFramePr>
          <p:cNvPr id="55" name="表格 54"/>
          <p:cNvGraphicFramePr>
            <a:graphicFrameLocks noGrp="1"/>
          </p:cNvGraphicFramePr>
          <p:nvPr/>
        </p:nvGraphicFramePr>
        <p:xfrm>
          <a:off x="971600" y="4665250"/>
          <a:ext cx="7143801" cy="186009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381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1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1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421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方向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/>
                        <a:t>路程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672">
                <a:tc>
                  <a:txBody>
                    <a:bodyPr/>
                    <a:lstStyle/>
                    <a:p>
                      <a:r>
                        <a:rPr lang="zh-CN" altLang="en-US" sz="2800" b="1" dirty="0"/>
                        <a:t>小红家    广场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东偏北</a:t>
                      </a:r>
                      <a:r>
                        <a:rPr lang="en-US" altLang="zh-CN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30°</a:t>
                      </a:r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300</a:t>
                      </a:r>
                      <a:r>
                        <a:rPr lang="zh-CN" altLang="en-US" sz="280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</a:rPr>
                        <a:t>米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211">
                <a:tc>
                  <a:txBody>
                    <a:bodyPr/>
                    <a:lstStyle/>
                    <a:p>
                      <a:r>
                        <a:rPr lang="zh-CN" altLang="en-US" sz="2800" b="1" dirty="0"/>
                        <a:t>广场     学校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rgbClr val="FF0000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61" name="直接箭头连接符 60"/>
          <p:cNvCxnSpPr/>
          <p:nvPr/>
        </p:nvCxnSpPr>
        <p:spPr bwMode="auto">
          <a:xfrm>
            <a:off x="2123728" y="5515644"/>
            <a:ext cx="428628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直接箭头连接符 62"/>
          <p:cNvCxnSpPr/>
          <p:nvPr/>
        </p:nvCxnSpPr>
        <p:spPr bwMode="auto">
          <a:xfrm>
            <a:off x="1835696" y="6235724"/>
            <a:ext cx="428628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3491880" y="5930116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南偏东</a:t>
            </a: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35°</a:t>
            </a:r>
            <a:endParaRPr lang="zh-CN" altLang="en-US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00192" y="5930116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+mn-ea"/>
              </a:rPr>
              <a:t>200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米</a:t>
            </a:r>
          </a:p>
        </p:txBody>
      </p:sp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933056"/>
            <a:ext cx="936104" cy="3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0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CDESIGNM</Template>
  <TotalTime>1</TotalTime>
  <Words>950</Words>
  <Application>Microsoft Office PowerPoint</Application>
  <PresentationFormat>全屏显示(4:3)</PresentationFormat>
  <Paragraphs>193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等线</vt:lpstr>
      <vt:lpstr>等线 Light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陈 赫</cp:lastModifiedBy>
  <cp:revision>312</cp:revision>
  <dcterms:created xsi:type="dcterms:W3CDTF">2016-04-09T03:42:00Z</dcterms:created>
  <dcterms:modified xsi:type="dcterms:W3CDTF">2018-11-22T08:21:26Z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2052-10.1.0.6747</vt:lpwstr>
  </property>
</Properties>
</file>